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6" r:id="rId5"/>
  </p:sldMasterIdLst>
  <p:notesMasterIdLst>
    <p:notesMasterId r:id="rId28"/>
  </p:notesMasterIdLst>
  <p:handoutMasterIdLst>
    <p:handoutMasterId r:id="rId29"/>
  </p:handoutMasterIdLst>
  <p:sldIdLst>
    <p:sldId id="298" r:id="rId6"/>
    <p:sldId id="283" r:id="rId7"/>
    <p:sldId id="297" r:id="rId8"/>
    <p:sldId id="311" r:id="rId9"/>
    <p:sldId id="310" r:id="rId10"/>
    <p:sldId id="312" r:id="rId11"/>
    <p:sldId id="256" r:id="rId12"/>
    <p:sldId id="316" r:id="rId13"/>
    <p:sldId id="317" r:id="rId14"/>
    <p:sldId id="30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13" r:id="rId24"/>
    <p:sldId id="314" r:id="rId25"/>
    <p:sldId id="315" r:id="rId26"/>
    <p:sldId id="29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2" autoAdjust="0"/>
  </p:normalViewPr>
  <p:slideViewPr>
    <p:cSldViewPr snapToGrid="0">
      <p:cViewPr varScale="1">
        <p:scale>
          <a:sx n="83" d="100"/>
          <a:sy n="83" d="100"/>
        </p:scale>
        <p:origin x="614" y="58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5.png"/><Relationship Id="rId7" Type="http://schemas.openxmlformats.org/officeDocument/2006/relationships/image" Target="../media/image30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5.png"/><Relationship Id="rId7" Type="http://schemas.openxmlformats.org/officeDocument/2006/relationships/image" Target="../media/image30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382EFF-DA6D-449E-8C31-3A3D2BE1BB5A}" type="doc">
      <dgm:prSet loTypeId="urn:microsoft.com/office/officeart/2005/8/layout/vList2" loCatId="list" qsTypeId="urn:microsoft.com/office/officeart/2005/8/quickstyle/simple5" qsCatId="simple" csTypeId="urn:microsoft.com/office/officeart/2005/8/colors/accent1_5" csCatId="accent1"/>
      <dgm:spPr/>
      <dgm:t>
        <a:bodyPr/>
        <a:lstStyle/>
        <a:p>
          <a:endParaRPr lang="en-IN"/>
        </a:p>
      </dgm:t>
    </dgm:pt>
    <dgm:pt modelId="{1D45F9DF-3134-46C3-897B-F7E97EFFA775}">
      <dgm:prSet custT="1"/>
      <dgm:spPr/>
      <dgm:t>
        <a:bodyPr/>
        <a:lstStyle/>
        <a:p>
          <a:r>
            <a:rPr lang="en-US" sz="2000" dirty="0"/>
            <a:t>Limited Regional Coverage:</a:t>
          </a:r>
          <a:endParaRPr lang="en-IN" sz="2000" dirty="0"/>
        </a:p>
      </dgm:t>
    </dgm:pt>
    <dgm:pt modelId="{682BC609-BEB8-48CB-962E-0B42D1418C32}" type="parTrans" cxnId="{0EB9EE69-D6F3-4E1A-A3F0-948F5C2C3467}">
      <dgm:prSet/>
      <dgm:spPr/>
      <dgm:t>
        <a:bodyPr/>
        <a:lstStyle/>
        <a:p>
          <a:endParaRPr lang="en-IN"/>
        </a:p>
      </dgm:t>
    </dgm:pt>
    <dgm:pt modelId="{64132F31-0F04-473F-A8AE-2041F7E36784}" type="sibTrans" cxnId="{0EB9EE69-D6F3-4E1A-A3F0-948F5C2C3467}">
      <dgm:prSet/>
      <dgm:spPr/>
      <dgm:t>
        <a:bodyPr/>
        <a:lstStyle/>
        <a:p>
          <a:endParaRPr lang="en-IN"/>
        </a:p>
      </dgm:t>
    </dgm:pt>
    <dgm:pt modelId="{2ACE0062-6EB6-4826-B05C-05174ACEED45}">
      <dgm:prSet/>
      <dgm:spPr/>
      <dgm:t>
        <a:bodyPr/>
        <a:lstStyle/>
        <a:p>
          <a:r>
            <a:rPr lang="en-US" dirty="0" err="1"/>
            <a:t>MaidMatch</a:t>
          </a:r>
          <a:r>
            <a:rPr lang="en-US" dirty="0"/>
            <a:t> may face limitations in certain regions where the platform is not available, restricting access for users in those areas.</a:t>
          </a:r>
          <a:endParaRPr lang="en-IN" dirty="0"/>
        </a:p>
      </dgm:t>
    </dgm:pt>
    <dgm:pt modelId="{B9DFDA66-8FD1-4A34-BA1A-341AD499E31B}" type="parTrans" cxnId="{55595064-CEA0-4F96-BB6A-E467ECA1C7F8}">
      <dgm:prSet/>
      <dgm:spPr/>
      <dgm:t>
        <a:bodyPr/>
        <a:lstStyle/>
        <a:p>
          <a:endParaRPr lang="en-IN"/>
        </a:p>
      </dgm:t>
    </dgm:pt>
    <dgm:pt modelId="{B37DEF59-9870-4F69-803C-23CA24A7DEA8}" type="sibTrans" cxnId="{55595064-CEA0-4F96-BB6A-E467ECA1C7F8}">
      <dgm:prSet/>
      <dgm:spPr/>
      <dgm:t>
        <a:bodyPr/>
        <a:lstStyle/>
        <a:p>
          <a:endParaRPr lang="en-IN"/>
        </a:p>
      </dgm:t>
    </dgm:pt>
    <dgm:pt modelId="{74BE7CA4-C42E-4B08-8818-F1F14B2A9723}">
      <dgm:prSet custT="1"/>
      <dgm:spPr/>
      <dgm:t>
        <a:bodyPr/>
        <a:lstStyle/>
        <a:p>
          <a:r>
            <a:rPr lang="en-US" sz="2000" dirty="0"/>
            <a:t>Dependence on Internet Connectivity:</a:t>
          </a:r>
          <a:endParaRPr lang="en-IN" sz="2000" dirty="0"/>
        </a:p>
      </dgm:t>
    </dgm:pt>
    <dgm:pt modelId="{64B41134-4051-4EAC-B794-7DA957A8A11B}" type="parTrans" cxnId="{3EF8810D-935C-462D-84CB-6C4AA310C066}">
      <dgm:prSet/>
      <dgm:spPr/>
      <dgm:t>
        <a:bodyPr/>
        <a:lstStyle/>
        <a:p>
          <a:endParaRPr lang="en-IN"/>
        </a:p>
      </dgm:t>
    </dgm:pt>
    <dgm:pt modelId="{3EC57FB0-AB09-46DC-A31C-9D7C80931A31}" type="sibTrans" cxnId="{3EF8810D-935C-462D-84CB-6C4AA310C066}">
      <dgm:prSet/>
      <dgm:spPr/>
      <dgm:t>
        <a:bodyPr/>
        <a:lstStyle/>
        <a:p>
          <a:endParaRPr lang="en-IN"/>
        </a:p>
      </dgm:t>
    </dgm:pt>
    <dgm:pt modelId="{C1D19163-FEA9-44A7-AEB6-54728CBC626F}">
      <dgm:prSet/>
      <dgm:spPr/>
      <dgm:t>
        <a:bodyPr/>
        <a:lstStyle/>
        <a:p>
          <a:r>
            <a:rPr lang="en-US"/>
            <a:t>Users without consistent internet access may face challenges in utilizing MaidMatch's services, limiting the platform's accessibility.</a:t>
          </a:r>
          <a:endParaRPr lang="en-IN"/>
        </a:p>
      </dgm:t>
    </dgm:pt>
    <dgm:pt modelId="{83CC6100-273F-4871-AA7B-C5C16AE0FD9A}" type="parTrans" cxnId="{5ACDA517-1EA3-48AA-B67D-DE9F2FFDB44E}">
      <dgm:prSet/>
      <dgm:spPr/>
      <dgm:t>
        <a:bodyPr/>
        <a:lstStyle/>
        <a:p>
          <a:endParaRPr lang="en-IN"/>
        </a:p>
      </dgm:t>
    </dgm:pt>
    <dgm:pt modelId="{93B09166-5559-4E14-ACA2-D43AF3107480}" type="sibTrans" cxnId="{5ACDA517-1EA3-48AA-B67D-DE9F2FFDB44E}">
      <dgm:prSet/>
      <dgm:spPr/>
      <dgm:t>
        <a:bodyPr/>
        <a:lstStyle/>
        <a:p>
          <a:endParaRPr lang="en-IN"/>
        </a:p>
      </dgm:t>
    </dgm:pt>
    <dgm:pt modelId="{CAE46567-8F7A-4C86-A4C4-580711CAA1CB}">
      <dgm:prSet custT="1"/>
      <dgm:spPr/>
      <dgm:t>
        <a:bodyPr/>
        <a:lstStyle/>
        <a:p>
          <a:r>
            <a:rPr lang="en-US" sz="2000" dirty="0"/>
            <a:t>Trustworthiness Concerns:</a:t>
          </a:r>
          <a:endParaRPr lang="en-IN" sz="2000" dirty="0"/>
        </a:p>
      </dgm:t>
    </dgm:pt>
    <dgm:pt modelId="{89BC2BCE-7F0F-4DE5-94BD-D5698BF960AF}" type="parTrans" cxnId="{ED878B4B-B502-45FE-9E8E-4E50A643E1CA}">
      <dgm:prSet/>
      <dgm:spPr/>
      <dgm:t>
        <a:bodyPr/>
        <a:lstStyle/>
        <a:p>
          <a:endParaRPr lang="en-IN"/>
        </a:p>
      </dgm:t>
    </dgm:pt>
    <dgm:pt modelId="{DFB1DDA0-B2B2-4C1B-980E-B9CE2E34B584}" type="sibTrans" cxnId="{ED878B4B-B502-45FE-9E8E-4E50A643E1CA}">
      <dgm:prSet/>
      <dgm:spPr/>
      <dgm:t>
        <a:bodyPr/>
        <a:lstStyle/>
        <a:p>
          <a:endParaRPr lang="en-IN"/>
        </a:p>
      </dgm:t>
    </dgm:pt>
    <dgm:pt modelId="{2E4F65A2-9CC3-4A7F-8D8C-C35D75A03982}">
      <dgm:prSet/>
      <dgm:spPr/>
      <dgm:t>
        <a:bodyPr/>
        <a:lstStyle/>
        <a:p>
          <a:r>
            <a:rPr lang="en-US"/>
            <a:t>Despite verification processes, concerns about the reliability of information provided by domestic workers may still arise, affecting user trust</a:t>
          </a:r>
          <a:endParaRPr lang="en-IN"/>
        </a:p>
      </dgm:t>
    </dgm:pt>
    <dgm:pt modelId="{4A2FC745-C1A0-45E3-B98B-A7DD0284F2D0}" type="parTrans" cxnId="{DDAFDAB3-4A0B-44CF-8857-27B0C769F2FC}">
      <dgm:prSet/>
      <dgm:spPr/>
      <dgm:t>
        <a:bodyPr/>
        <a:lstStyle/>
        <a:p>
          <a:endParaRPr lang="en-IN"/>
        </a:p>
      </dgm:t>
    </dgm:pt>
    <dgm:pt modelId="{F6523FF3-E926-4766-BA58-F53557959D2B}" type="sibTrans" cxnId="{DDAFDAB3-4A0B-44CF-8857-27B0C769F2FC}">
      <dgm:prSet/>
      <dgm:spPr/>
      <dgm:t>
        <a:bodyPr/>
        <a:lstStyle/>
        <a:p>
          <a:endParaRPr lang="en-IN"/>
        </a:p>
      </dgm:t>
    </dgm:pt>
    <dgm:pt modelId="{6A604985-C83C-4D88-A122-2BA8FF38D92D}">
      <dgm:prSet custT="1"/>
      <dgm:spPr/>
      <dgm:t>
        <a:bodyPr/>
        <a:lstStyle/>
        <a:p>
          <a:r>
            <a:rPr lang="en-US" sz="2000" dirty="0"/>
            <a:t>Cultural and Language Barriers:</a:t>
          </a:r>
          <a:endParaRPr lang="en-IN" sz="2000" dirty="0"/>
        </a:p>
      </dgm:t>
    </dgm:pt>
    <dgm:pt modelId="{0CA87665-DA63-4D5C-9A39-CCCA8EF75ADE}" type="parTrans" cxnId="{B313A79D-6C0F-4698-A044-4A7F764D44C5}">
      <dgm:prSet/>
      <dgm:spPr/>
      <dgm:t>
        <a:bodyPr/>
        <a:lstStyle/>
        <a:p>
          <a:endParaRPr lang="en-IN"/>
        </a:p>
      </dgm:t>
    </dgm:pt>
    <dgm:pt modelId="{08B3D781-F4C0-41D0-9D0A-FCBC7D71A867}" type="sibTrans" cxnId="{B313A79D-6C0F-4698-A044-4A7F764D44C5}">
      <dgm:prSet/>
      <dgm:spPr/>
      <dgm:t>
        <a:bodyPr/>
        <a:lstStyle/>
        <a:p>
          <a:endParaRPr lang="en-IN"/>
        </a:p>
      </dgm:t>
    </dgm:pt>
    <dgm:pt modelId="{38E824AA-221F-4FB1-A70E-92B08B553BD6}">
      <dgm:prSet/>
      <dgm:spPr/>
      <dgm:t>
        <a:bodyPr/>
        <a:lstStyle/>
        <a:p>
          <a:r>
            <a:rPr lang="en-US" dirty="0"/>
            <a:t>Cultural and language differences may impact the effectiveness of communication between users and maids, potentially leading to misunderstandings.</a:t>
          </a:r>
          <a:endParaRPr lang="en-IN" dirty="0"/>
        </a:p>
      </dgm:t>
    </dgm:pt>
    <dgm:pt modelId="{B44DB7B4-11F6-430B-A5D4-B44370F387B9}" type="parTrans" cxnId="{109A6748-C4D9-41B9-B090-02DA99CC4E2C}">
      <dgm:prSet/>
      <dgm:spPr/>
      <dgm:t>
        <a:bodyPr/>
        <a:lstStyle/>
        <a:p>
          <a:endParaRPr lang="en-IN"/>
        </a:p>
      </dgm:t>
    </dgm:pt>
    <dgm:pt modelId="{19799D84-1664-40D5-A5F5-67E356508491}" type="sibTrans" cxnId="{109A6748-C4D9-41B9-B090-02DA99CC4E2C}">
      <dgm:prSet/>
      <dgm:spPr/>
      <dgm:t>
        <a:bodyPr/>
        <a:lstStyle/>
        <a:p>
          <a:endParaRPr lang="en-IN"/>
        </a:p>
      </dgm:t>
    </dgm:pt>
    <dgm:pt modelId="{9D4CE46A-1A28-4AE5-AB8D-7E08DCDFB58D}" type="pres">
      <dgm:prSet presAssocID="{D6382EFF-DA6D-449E-8C31-3A3D2BE1BB5A}" presName="linear" presStyleCnt="0">
        <dgm:presLayoutVars>
          <dgm:animLvl val="lvl"/>
          <dgm:resizeHandles val="exact"/>
        </dgm:presLayoutVars>
      </dgm:prSet>
      <dgm:spPr/>
    </dgm:pt>
    <dgm:pt modelId="{3FDDE401-9663-4FD1-A178-EF2B3FEBBEDB}" type="pres">
      <dgm:prSet presAssocID="{1D45F9DF-3134-46C3-897B-F7E97EFFA77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54993EC-0BFB-4476-9DF6-1E681C97920C}" type="pres">
      <dgm:prSet presAssocID="{1D45F9DF-3134-46C3-897B-F7E97EFFA775}" presName="childText" presStyleLbl="revTx" presStyleIdx="0" presStyleCnt="4">
        <dgm:presLayoutVars>
          <dgm:bulletEnabled val="1"/>
        </dgm:presLayoutVars>
      </dgm:prSet>
      <dgm:spPr/>
    </dgm:pt>
    <dgm:pt modelId="{BFFA488F-8E05-4EEF-8248-C275A57AB419}" type="pres">
      <dgm:prSet presAssocID="{74BE7CA4-C42E-4B08-8818-F1F14B2A972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A5DA334-3833-4654-98F3-EAC806FAD284}" type="pres">
      <dgm:prSet presAssocID="{74BE7CA4-C42E-4B08-8818-F1F14B2A9723}" presName="childText" presStyleLbl="revTx" presStyleIdx="1" presStyleCnt="4">
        <dgm:presLayoutVars>
          <dgm:bulletEnabled val="1"/>
        </dgm:presLayoutVars>
      </dgm:prSet>
      <dgm:spPr/>
    </dgm:pt>
    <dgm:pt modelId="{456AB383-0F73-4BBE-A2F8-0EE5C0BE2DCD}" type="pres">
      <dgm:prSet presAssocID="{CAE46567-8F7A-4C86-A4C4-580711CAA1C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4228F4F-C12E-4058-B6F7-6C15CAFB7C2C}" type="pres">
      <dgm:prSet presAssocID="{CAE46567-8F7A-4C86-A4C4-580711CAA1CB}" presName="childText" presStyleLbl="revTx" presStyleIdx="2" presStyleCnt="4">
        <dgm:presLayoutVars>
          <dgm:bulletEnabled val="1"/>
        </dgm:presLayoutVars>
      </dgm:prSet>
      <dgm:spPr/>
    </dgm:pt>
    <dgm:pt modelId="{C9994C90-0360-46E4-832B-F5562FCA0513}" type="pres">
      <dgm:prSet presAssocID="{6A604985-C83C-4D88-A122-2BA8FF38D92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643A85C-63DF-413E-A675-36AEB2413B42}" type="pres">
      <dgm:prSet presAssocID="{6A604985-C83C-4D88-A122-2BA8FF38D92D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83C16100-B1B3-423B-9A01-F11444820481}" type="presOf" srcId="{D6382EFF-DA6D-449E-8C31-3A3D2BE1BB5A}" destId="{9D4CE46A-1A28-4AE5-AB8D-7E08DCDFB58D}" srcOrd="0" destOrd="0" presId="urn:microsoft.com/office/officeart/2005/8/layout/vList2"/>
    <dgm:cxn modelId="{3EF8810D-935C-462D-84CB-6C4AA310C066}" srcId="{D6382EFF-DA6D-449E-8C31-3A3D2BE1BB5A}" destId="{74BE7CA4-C42E-4B08-8818-F1F14B2A9723}" srcOrd="1" destOrd="0" parTransId="{64B41134-4051-4EAC-B794-7DA957A8A11B}" sibTransId="{3EC57FB0-AB09-46DC-A31C-9D7C80931A31}"/>
    <dgm:cxn modelId="{5ACDA517-1EA3-48AA-B67D-DE9F2FFDB44E}" srcId="{74BE7CA4-C42E-4B08-8818-F1F14B2A9723}" destId="{C1D19163-FEA9-44A7-AEB6-54728CBC626F}" srcOrd="0" destOrd="0" parTransId="{83CC6100-273F-4871-AA7B-C5C16AE0FD9A}" sibTransId="{93B09166-5559-4E14-ACA2-D43AF3107480}"/>
    <dgm:cxn modelId="{E563402C-D246-4026-87C4-03CC76949639}" type="presOf" srcId="{74BE7CA4-C42E-4B08-8818-F1F14B2A9723}" destId="{BFFA488F-8E05-4EEF-8248-C275A57AB419}" srcOrd="0" destOrd="0" presId="urn:microsoft.com/office/officeart/2005/8/layout/vList2"/>
    <dgm:cxn modelId="{CB398333-DAED-46E8-9679-B28D3B85A6BE}" type="presOf" srcId="{2E4F65A2-9CC3-4A7F-8D8C-C35D75A03982}" destId="{D4228F4F-C12E-4058-B6F7-6C15CAFB7C2C}" srcOrd="0" destOrd="0" presId="urn:microsoft.com/office/officeart/2005/8/layout/vList2"/>
    <dgm:cxn modelId="{3A3CB461-2046-4FC9-8247-B0F74F1E058E}" type="presOf" srcId="{CAE46567-8F7A-4C86-A4C4-580711CAA1CB}" destId="{456AB383-0F73-4BBE-A2F8-0EE5C0BE2DCD}" srcOrd="0" destOrd="0" presId="urn:microsoft.com/office/officeart/2005/8/layout/vList2"/>
    <dgm:cxn modelId="{55595064-CEA0-4F96-BB6A-E467ECA1C7F8}" srcId="{1D45F9DF-3134-46C3-897B-F7E97EFFA775}" destId="{2ACE0062-6EB6-4826-B05C-05174ACEED45}" srcOrd="0" destOrd="0" parTransId="{B9DFDA66-8FD1-4A34-BA1A-341AD499E31B}" sibTransId="{B37DEF59-9870-4F69-803C-23CA24A7DEA8}"/>
    <dgm:cxn modelId="{109A6748-C4D9-41B9-B090-02DA99CC4E2C}" srcId="{6A604985-C83C-4D88-A122-2BA8FF38D92D}" destId="{38E824AA-221F-4FB1-A70E-92B08B553BD6}" srcOrd="0" destOrd="0" parTransId="{B44DB7B4-11F6-430B-A5D4-B44370F387B9}" sibTransId="{19799D84-1664-40D5-A5F5-67E356508491}"/>
    <dgm:cxn modelId="{0EB9EE69-D6F3-4E1A-A3F0-948F5C2C3467}" srcId="{D6382EFF-DA6D-449E-8C31-3A3D2BE1BB5A}" destId="{1D45F9DF-3134-46C3-897B-F7E97EFFA775}" srcOrd="0" destOrd="0" parTransId="{682BC609-BEB8-48CB-962E-0B42D1418C32}" sibTransId="{64132F31-0F04-473F-A8AE-2041F7E36784}"/>
    <dgm:cxn modelId="{ED878B4B-B502-45FE-9E8E-4E50A643E1CA}" srcId="{D6382EFF-DA6D-449E-8C31-3A3D2BE1BB5A}" destId="{CAE46567-8F7A-4C86-A4C4-580711CAA1CB}" srcOrd="2" destOrd="0" parTransId="{89BC2BCE-7F0F-4DE5-94BD-D5698BF960AF}" sibTransId="{DFB1DDA0-B2B2-4C1B-980E-B9CE2E34B584}"/>
    <dgm:cxn modelId="{BF72C587-15F3-4917-8BF6-B8FC138D8BEE}" type="presOf" srcId="{1D45F9DF-3134-46C3-897B-F7E97EFFA775}" destId="{3FDDE401-9663-4FD1-A178-EF2B3FEBBEDB}" srcOrd="0" destOrd="0" presId="urn:microsoft.com/office/officeart/2005/8/layout/vList2"/>
    <dgm:cxn modelId="{7FA07690-5317-487F-88CD-0F87E41F2054}" type="presOf" srcId="{38E824AA-221F-4FB1-A70E-92B08B553BD6}" destId="{E643A85C-63DF-413E-A675-36AEB2413B42}" srcOrd="0" destOrd="0" presId="urn:microsoft.com/office/officeart/2005/8/layout/vList2"/>
    <dgm:cxn modelId="{B313A79D-6C0F-4698-A044-4A7F764D44C5}" srcId="{D6382EFF-DA6D-449E-8C31-3A3D2BE1BB5A}" destId="{6A604985-C83C-4D88-A122-2BA8FF38D92D}" srcOrd="3" destOrd="0" parTransId="{0CA87665-DA63-4D5C-9A39-CCCA8EF75ADE}" sibTransId="{08B3D781-F4C0-41D0-9D0A-FCBC7D71A867}"/>
    <dgm:cxn modelId="{02BE55AB-F06B-4990-A20D-EAB46D1C9B35}" type="presOf" srcId="{C1D19163-FEA9-44A7-AEB6-54728CBC626F}" destId="{6A5DA334-3833-4654-98F3-EAC806FAD284}" srcOrd="0" destOrd="0" presId="urn:microsoft.com/office/officeart/2005/8/layout/vList2"/>
    <dgm:cxn modelId="{DDAFDAB3-4A0B-44CF-8857-27B0C769F2FC}" srcId="{CAE46567-8F7A-4C86-A4C4-580711CAA1CB}" destId="{2E4F65A2-9CC3-4A7F-8D8C-C35D75A03982}" srcOrd="0" destOrd="0" parTransId="{4A2FC745-C1A0-45E3-B98B-A7DD0284F2D0}" sibTransId="{F6523FF3-E926-4766-BA58-F53557959D2B}"/>
    <dgm:cxn modelId="{E33534BA-FF31-489C-AB1C-F6C6D032E796}" type="presOf" srcId="{2ACE0062-6EB6-4826-B05C-05174ACEED45}" destId="{454993EC-0BFB-4476-9DF6-1E681C97920C}" srcOrd="0" destOrd="0" presId="urn:microsoft.com/office/officeart/2005/8/layout/vList2"/>
    <dgm:cxn modelId="{48B99AC0-CEFA-4DB7-9E41-C67248E974EB}" type="presOf" srcId="{6A604985-C83C-4D88-A122-2BA8FF38D92D}" destId="{C9994C90-0360-46E4-832B-F5562FCA0513}" srcOrd="0" destOrd="0" presId="urn:microsoft.com/office/officeart/2005/8/layout/vList2"/>
    <dgm:cxn modelId="{69FCA053-31B6-4893-A273-77D4DC972C6D}" type="presParOf" srcId="{9D4CE46A-1A28-4AE5-AB8D-7E08DCDFB58D}" destId="{3FDDE401-9663-4FD1-A178-EF2B3FEBBEDB}" srcOrd="0" destOrd="0" presId="urn:microsoft.com/office/officeart/2005/8/layout/vList2"/>
    <dgm:cxn modelId="{DAC42ADE-F559-44A7-A424-E25B476DE602}" type="presParOf" srcId="{9D4CE46A-1A28-4AE5-AB8D-7E08DCDFB58D}" destId="{454993EC-0BFB-4476-9DF6-1E681C97920C}" srcOrd="1" destOrd="0" presId="urn:microsoft.com/office/officeart/2005/8/layout/vList2"/>
    <dgm:cxn modelId="{B89E5505-D846-4E0E-BF08-7BB9D86EE9E6}" type="presParOf" srcId="{9D4CE46A-1A28-4AE5-AB8D-7E08DCDFB58D}" destId="{BFFA488F-8E05-4EEF-8248-C275A57AB419}" srcOrd="2" destOrd="0" presId="urn:microsoft.com/office/officeart/2005/8/layout/vList2"/>
    <dgm:cxn modelId="{91573A07-8761-4C83-B5A7-6A89FD913A87}" type="presParOf" srcId="{9D4CE46A-1A28-4AE5-AB8D-7E08DCDFB58D}" destId="{6A5DA334-3833-4654-98F3-EAC806FAD284}" srcOrd="3" destOrd="0" presId="urn:microsoft.com/office/officeart/2005/8/layout/vList2"/>
    <dgm:cxn modelId="{89334A55-F188-4CF8-B172-FBF2F32E414A}" type="presParOf" srcId="{9D4CE46A-1A28-4AE5-AB8D-7E08DCDFB58D}" destId="{456AB383-0F73-4BBE-A2F8-0EE5C0BE2DCD}" srcOrd="4" destOrd="0" presId="urn:microsoft.com/office/officeart/2005/8/layout/vList2"/>
    <dgm:cxn modelId="{D710B2EC-0BB5-49C3-BBFB-1830B764D617}" type="presParOf" srcId="{9D4CE46A-1A28-4AE5-AB8D-7E08DCDFB58D}" destId="{D4228F4F-C12E-4058-B6F7-6C15CAFB7C2C}" srcOrd="5" destOrd="0" presId="urn:microsoft.com/office/officeart/2005/8/layout/vList2"/>
    <dgm:cxn modelId="{F46EB465-33D3-443E-A2EF-CD00F3FB132A}" type="presParOf" srcId="{9D4CE46A-1A28-4AE5-AB8D-7E08DCDFB58D}" destId="{C9994C90-0360-46E4-832B-F5562FCA0513}" srcOrd="6" destOrd="0" presId="urn:microsoft.com/office/officeart/2005/8/layout/vList2"/>
    <dgm:cxn modelId="{005AF855-5640-4590-8743-ED737F366A88}" type="presParOf" srcId="{9D4CE46A-1A28-4AE5-AB8D-7E08DCDFB58D}" destId="{E643A85C-63DF-413E-A675-36AEB2413B4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D7A6E5-4DEF-4742-BB8B-E5574F079F5E}" type="doc">
      <dgm:prSet loTypeId="urn:microsoft.com/office/officeart/2008/layout/PictureStrips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A08B800C-2858-470B-9E7D-D396B897108A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i="0" dirty="0">
              <a:effectLst/>
              <a:latin typeface="Söhne"/>
            </a:rPr>
            <a:t>Many Sellers:</a:t>
          </a:r>
          <a:r>
            <a:rPr lang="en-US" b="0" i="0" dirty="0">
              <a:effectLst/>
              <a:latin typeface="Söhne"/>
            </a:rPr>
            <a:t> </a:t>
          </a:r>
        </a:p>
      </dgm:t>
    </dgm:pt>
    <dgm:pt modelId="{041634E6-053A-48FF-B3F8-E1DC11FE2C6A}" type="parTrans" cxnId="{BFE12B88-9965-45CD-9E3F-BF63C59ADD35}">
      <dgm:prSet/>
      <dgm:spPr/>
      <dgm:t>
        <a:bodyPr/>
        <a:lstStyle/>
        <a:p>
          <a:endParaRPr lang="en-IN"/>
        </a:p>
      </dgm:t>
    </dgm:pt>
    <dgm:pt modelId="{E60DA9B4-141E-4C1C-9080-1DDCDFFA33DF}" type="sibTrans" cxnId="{BFE12B88-9965-45CD-9E3F-BF63C59ADD35}">
      <dgm:prSet/>
      <dgm:spPr/>
      <dgm:t>
        <a:bodyPr/>
        <a:lstStyle/>
        <a:p>
          <a:endParaRPr lang="en-IN"/>
        </a:p>
      </dgm:t>
    </dgm:pt>
    <dgm:pt modelId="{EBE19A8B-248B-4A32-80EA-16928B69512D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i="0" dirty="0">
              <a:effectLst/>
              <a:latin typeface="Söhne"/>
            </a:rPr>
            <a:t>In the case of </a:t>
          </a:r>
          <a:r>
            <a:rPr lang="en-US" b="0" i="0" dirty="0" err="1">
              <a:effectLst/>
              <a:latin typeface="Söhne"/>
            </a:rPr>
            <a:t>MaidMatch</a:t>
          </a:r>
          <a:r>
            <a:rPr lang="en-US" b="0" i="0" dirty="0">
              <a:effectLst/>
              <a:latin typeface="Söhne"/>
            </a:rPr>
            <a:t>, there are few websites available offering </a:t>
          </a:r>
          <a:r>
            <a:rPr lang="en-US" b="0" i="0" dirty="0" err="1">
              <a:effectLst/>
              <a:latin typeface="Söhne"/>
            </a:rPr>
            <a:t>househelp</a:t>
          </a:r>
          <a:r>
            <a:rPr lang="en-US" b="0" i="0" dirty="0">
              <a:effectLst/>
              <a:latin typeface="Söhne"/>
            </a:rPr>
            <a:t> services.</a:t>
          </a:r>
        </a:p>
      </dgm:t>
    </dgm:pt>
    <dgm:pt modelId="{E995B04B-2F60-44F7-80C1-BB5074D3F015}" type="parTrans" cxnId="{8C3CEB57-1EBD-4D11-BFC4-04F03C633BEA}">
      <dgm:prSet/>
      <dgm:spPr/>
      <dgm:t>
        <a:bodyPr/>
        <a:lstStyle/>
        <a:p>
          <a:endParaRPr lang="en-IN"/>
        </a:p>
      </dgm:t>
    </dgm:pt>
    <dgm:pt modelId="{EEE1D23F-CEAD-43B9-9674-7536939024A2}" type="sibTrans" cxnId="{8C3CEB57-1EBD-4D11-BFC4-04F03C633BEA}">
      <dgm:prSet/>
      <dgm:spPr/>
      <dgm:t>
        <a:bodyPr/>
        <a:lstStyle/>
        <a:p>
          <a:endParaRPr lang="en-IN"/>
        </a:p>
      </dgm:t>
    </dgm:pt>
    <dgm:pt modelId="{5649ECED-3882-405C-81AC-4F4917AC0B8C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i="0" dirty="0">
              <a:effectLst/>
              <a:latin typeface="Söhne"/>
            </a:rPr>
            <a:t>Product Differentiation:</a:t>
          </a:r>
          <a:r>
            <a:rPr lang="en-US" b="0" i="0" dirty="0">
              <a:effectLst/>
              <a:latin typeface="Söhne"/>
            </a:rPr>
            <a:t> </a:t>
          </a:r>
        </a:p>
      </dgm:t>
    </dgm:pt>
    <dgm:pt modelId="{AB8CF588-0CBB-4CC2-8F99-9F9E7B95D7C4}" type="parTrans" cxnId="{2098A727-997B-465B-B2DE-3B01FA1FE280}">
      <dgm:prSet/>
      <dgm:spPr/>
      <dgm:t>
        <a:bodyPr/>
        <a:lstStyle/>
        <a:p>
          <a:endParaRPr lang="en-IN"/>
        </a:p>
      </dgm:t>
    </dgm:pt>
    <dgm:pt modelId="{C8632324-A8C8-4D3D-89F3-40EDB8A20B6C}" type="sibTrans" cxnId="{2098A727-997B-465B-B2DE-3B01FA1FE280}">
      <dgm:prSet/>
      <dgm:spPr/>
      <dgm:t>
        <a:bodyPr/>
        <a:lstStyle/>
        <a:p>
          <a:endParaRPr lang="en-IN"/>
        </a:p>
      </dgm:t>
    </dgm:pt>
    <dgm:pt modelId="{02F98147-D85D-479B-BDEE-CF940C2724AC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i="0" dirty="0" err="1">
              <a:effectLst/>
              <a:latin typeface="Söhne"/>
            </a:rPr>
            <a:t>MaidMatch</a:t>
          </a:r>
          <a:r>
            <a:rPr lang="en-US" b="0" i="0" dirty="0">
              <a:effectLst/>
              <a:latin typeface="Söhne"/>
            </a:rPr>
            <a:t> allows maids to create profiles highlighting their individual skills, experiences, and preferences. This creates product differentiation, as clients can choose a maid based on specific criteria, such as skills or availability.</a:t>
          </a:r>
        </a:p>
      </dgm:t>
    </dgm:pt>
    <dgm:pt modelId="{67615AC1-8136-42B7-8711-4A7CEBA31E0A}" type="parTrans" cxnId="{58293BEB-5EB1-472D-9AFE-6D0D63CA6F99}">
      <dgm:prSet/>
      <dgm:spPr/>
      <dgm:t>
        <a:bodyPr/>
        <a:lstStyle/>
        <a:p>
          <a:endParaRPr lang="en-IN"/>
        </a:p>
      </dgm:t>
    </dgm:pt>
    <dgm:pt modelId="{9261205C-A74A-4990-94EB-8EB0AE35E057}" type="sibTrans" cxnId="{58293BEB-5EB1-472D-9AFE-6D0D63CA6F99}">
      <dgm:prSet/>
      <dgm:spPr/>
      <dgm:t>
        <a:bodyPr/>
        <a:lstStyle/>
        <a:p>
          <a:endParaRPr lang="en-IN"/>
        </a:p>
      </dgm:t>
    </dgm:pt>
    <dgm:pt modelId="{DAC6603E-209A-49AA-B8FB-5E2A58D4A276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i="0" dirty="0">
              <a:effectLst/>
              <a:latin typeface="Söhne"/>
            </a:rPr>
            <a:t>Ease of Entry and Exit:</a:t>
          </a:r>
          <a:r>
            <a:rPr lang="en-US" b="0" i="0" dirty="0">
              <a:effectLst/>
              <a:latin typeface="Söhne"/>
            </a:rPr>
            <a:t> </a:t>
          </a:r>
        </a:p>
      </dgm:t>
    </dgm:pt>
    <dgm:pt modelId="{04E90524-2B08-4049-9FBD-C81EBE39E749}" type="parTrans" cxnId="{21C19602-B223-4484-BA71-B26837CA7DF7}">
      <dgm:prSet/>
      <dgm:spPr/>
      <dgm:t>
        <a:bodyPr/>
        <a:lstStyle/>
        <a:p>
          <a:endParaRPr lang="en-IN"/>
        </a:p>
      </dgm:t>
    </dgm:pt>
    <dgm:pt modelId="{865338DE-124E-4684-ABD4-8948CD28140D}" type="sibTrans" cxnId="{21C19602-B223-4484-BA71-B26837CA7DF7}">
      <dgm:prSet/>
      <dgm:spPr/>
      <dgm:t>
        <a:bodyPr/>
        <a:lstStyle/>
        <a:p>
          <a:endParaRPr lang="en-IN"/>
        </a:p>
      </dgm:t>
    </dgm:pt>
    <dgm:pt modelId="{0191E874-5644-4106-B4D0-E507B1DE525B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i="0" dirty="0">
              <a:effectLst/>
              <a:latin typeface="Söhne"/>
            </a:rPr>
            <a:t>The entry and exit of product in market as it’s a online platform.</a:t>
          </a:r>
        </a:p>
      </dgm:t>
    </dgm:pt>
    <dgm:pt modelId="{CA434760-1F51-40D9-A2FB-28EB2E7B689B}" type="parTrans" cxnId="{CF30CC84-C3C5-4955-BA1F-A04B1DB54007}">
      <dgm:prSet/>
      <dgm:spPr/>
      <dgm:t>
        <a:bodyPr/>
        <a:lstStyle/>
        <a:p>
          <a:endParaRPr lang="en-IN"/>
        </a:p>
      </dgm:t>
    </dgm:pt>
    <dgm:pt modelId="{D42AC153-A1A2-41B6-BA3E-813FCB4342A8}" type="sibTrans" cxnId="{CF30CC84-C3C5-4955-BA1F-A04B1DB54007}">
      <dgm:prSet/>
      <dgm:spPr/>
      <dgm:t>
        <a:bodyPr/>
        <a:lstStyle/>
        <a:p>
          <a:endParaRPr lang="en-IN"/>
        </a:p>
      </dgm:t>
    </dgm:pt>
    <dgm:pt modelId="{482A779D-89C3-4ECF-8B5D-394336557B02}">
      <dgm:prSet/>
      <dgm:spPr>
        <a:ln>
          <a:solidFill>
            <a:srgbClr val="7030A0"/>
          </a:solidFill>
        </a:ln>
      </dgm:spPr>
      <dgm:t>
        <a:bodyPr/>
        <a:lstStyle/>
        <a:p>
          <a:r>
            <a:rPr lang="en-US" b="1" i="0" dirty="0">
              <a:effectLst/>
              <a:latin typeface="Söhne"/>
            </a:rPr>
            <a:t>Independent Decision-Making:</a:t>
          </a:r>
          <a:r>
            <a:rPr lang="en-US" b="0" i="0" dirty="0">
              <a:effectLst/>
              <a:latin typeface="Söhne"/>
            </a:rPr>
            <a:t> </a:t>
          </a:r>
        </a:p>
      </dgm:t>
    </dgm:pt>
    <dgm:pt modelId="{9F1500F1-AC8E-4A0C-9D27-1FC597B1A31D}" type="sibTrans" cxnId="{BDE16288-19C6-4BF5-B205-7E37054B48B5}">
      <dgm:prSet/>
      <dgm:spPr/>
      <dgm:t>
        <a:bodyPr/>
        <a:lstStyle/>
        <a:p>
          <a:endParaRPr lang="en-IN"/>
        </a:p>
      </dgm:t>
    </dgm:pt>
    <dgm:pt modelId="{8BC55B9D-1185-49F8-9784-57B47AEBA587}" type="parTrans" cxnId="{BDE16288-19C6-4BF5-B205-7E37054B48B5}">
      <dgm:prSet/>
      <dgm:spPr/>
      <dgm:t>
        <a:bodyPr/>
        <a:lstStyle/>
        <a:p>
          <a:endParaRPr lang="en-IN"/>
        </a:p>
      </dgm:t>
    </dgm:pt>
    <dgm:pt modelId="{7BADEEF1-8C25-4FFA-A541-5A2959EC901D}">
      <dgm:prSet/>
      <dgm:spPr>
        <a:ln>
          <a:solidFill>
            <a:srgbClr val="7030A0"/>
          </a:solidFill>
        </a:ln>
      </dgm:spPr>
      <dgm:t>
        <a:bodyPr/>
        <a:lstStyle/>
        <a:p>
          <a:r>
            <a:rPr lang="en-US" b="0" i="0" dirty="0">
              <a:effectLst/>
              <a:latin typeface="Söhne"/>
            </a:rPr>
            <a:t>Both clients and maids make independent decisions in this market. Clients can choose from a variety of maids based on their preferences, and maids can select job opportunities that align with their skills and schedules. </a:t>
          </a:r>
        </a:p>
      </dgm:t>
    </dgm:pt>
    <dgm:pt modelId="{712A9C33-3472-4531-911F-81770B141BAC}" type="sibTrans" cxnId="{584CE89C-5F96-43E6-A238-E44BB0DCB0BA}">
      <dgm:prSet/>
      <dgm:spPr/>
      <dgm:t>
        <a:bodyPr/>
        <a:lstStyle/>
        <a:p>
          <a:endParaRPr lang="en-IN"/>
        </a:p>
      </dgm:t>
    </dgm:pt>
    <dgm:pt modelId="{2D0A59DC-200D-4495-84D5-08BBCD113356}" type="parTrans" cxnId="{584CE89C-5F96-43E6-A238-E44BB0DCB0BA}">
      <dgm:prSet/>
      <dgm:spPr/>
      <dgm:t>
        <a:bodyPr/>
        <a:lstStyle/>
        <a:p>
          <a:endParaRPr lang="en-IN"/>
        </a:p>
      </dgm:t>
    </dgm:pt>
    <dgm:pt modelId="{B9ED707A-777F-4EF8-A805-15120C87F000}">
      <dgm:prSet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i="0" dirty="0">
              <a:effectLst/>
              <a:latin typeface="Söhne"/>
            </a:rPr>
            <a:t>Information Availability:</a:t>
          </a:r>
          <a:r>
            <a:rPr lang="en-US" b="0" i="0" dirty="0">
              <a:effectLst/>
              <a:latin typeface="Söhne"/>
            </a:rPr>
            <a:t> </a:t>
          </a:r>
        </a:p>
      </dgm:t>
    </dgm:pt>
    <dgm:pt modelId="{E8FA74F8-CA50-479A-8F8F-89416B72381E}" type="sibTrans" cxnId="{A26369E2-19B0-4C8A-86AB-8D1364E33FC8}">
      <dgm:prSet/>
      <dgm:spPr/>
      <dgm:t>
        <a:bodyPr/>
        <a:lstStyle/>
        <a:p>
          <a:endParaRPr lang="en-IN"/>
        </a:p>
      </dgm:t>
    </dgm:pt>
    <dgm:pt modelId="{5B350D2A-95C9-435F-B91B-D1880BF6601B}" type="parTrans" cxnId="{A26369E2-19B0-4C8A-86AB-8D1364E33FC8}">
      <dgm:prSet/>
      <dgm:spPr/>
      <dgm:t>
        <a:bodyPr/>
        <a:lstStyle/>
        <a:p>
          <a:endParaRPr lang="en-IN"/>
        </a:p>
      </dgm:t>
    </dgm:pt>
    <dgm:pt modelId="{895BE44E-7E5F-4F02-BE3C-C14B26FA4020}">
      <dgm:prSet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i="0" dirty="0" err="1">
              <a:effectLst/>
              <a:latin typeface="Söhne"/>
            </a:rPr>
            <a:t>MaidMatch</a:t>
          </a:r>
          <a:r>
            <a:rPr lang="en-US" b="0" i="0" dirty="0">
              <a:effectLst/>
              <a:latin typeface="Söhne"/>
            </a:rPr>
            <a:t> provides information to both clients and maids through detailed profiles, reviews, and ratings. This transparency enhances the flow of information in the market, helping both parties make informed decisions.</a:t>
          </a:r>
        </a:p>
      </dgm:t>
    </dgm:pt>
    <dgm:pt modelId="{22CE55C1-84DA-4053-898A-0315A14851D7}" type="sibTrans" cxnId="{3CDABBD4-A0A6-4BD2-9457-6B9FBF1C2F84}">
      <dgm:prSet/>
      <dgm:spPr/>
      <dgm:t>
        <a:bodyPr/>
        <a:lstStyle/>
        <a:p>
          <a:endParaRPr lang="en-IN"/>
        </a:p>
      </dgm:t>
    </dgm:pt>
    <dgm:pt modelId="{24F15625-1DC3-4A87-87CD-A80BEF47F489}" type="parTrans" cxnId="{3CDABBD4-A0A6-4BD2-9457-6B9FBF1C2F84}">
      <dgm:prSet/>
      <dgm:spPr/>
      <dgm:t>
        <a:bodyPr/>
        <a:lstStyle/>
        <a:p>
          <a:endParaRPr lang="en-IN"/>
        </a:p>
      </dgm:t>
    </dgm:pt>
    <dgm:pt modelId="{3F6F37A1-D00D-4CE2-8936-D5DBA31D3CFF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i="0" dirty="0">
              <a:effectLst/>
              <a:latin typeface="Söhne"/>
            </a:rPr>
            <a:t>Limited Pricing Power:</a:t>
          </a:r>
          <a:r>
            <a:rPr lang="en-US" b="0" i="0" dirty="0">
              <a:effectLst/>
              <a:latin typeface="Söhne"/>
            </a:rPr>
            <a:t> </a:t>
          </a:r>
        </a:p>
      </dgm:t>
    </dgm:pt>
    <dgm:pt modelId="{6D8985CC-44F3-454F-81C1-3142443A7E96}" type="sibTrans" cxnId="{4D59587D-AEB7-4AC0-9D25-EE6719A0E1F6}">
      <dgm:prSet/>
      <dgm:spPr/>
      <dgm:t>
        <a:bodyPr/>
        <a:lstStyle/>
        <a:p>
          <a:endParaRPr lang="en-IN"/>
        </a:p>
      </dgm:t>
    </dgm:pt>
    <dgm:pt modelId="{ACC7638B-2CDD-4067-A006-F0EDEB2094A8}" type="parTrans" cxnId="{4D59587D-AEB7-4AC0-9D25-EE6719A0E1F6}">
      <dgm:prSet/>
      <dgm:spPr/>
      <dgm:t>
        <a:bodyPr/>
        <a:lstStyle/>
        <a:p>
          <a:endParaRPr lang="en-IN"/>
        </a:p>
      </dgm:t>
    </dgm:pt>
    <dgm:pt modelId="{EF683E05-35E7-4593-9287-AAF48FE07AAD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i="0" dirty="0">
              <a:effectLst/>
              <a:latin typeface="Söhne"/>
            </a:rPr>
            <a:t>While clients and maids have some influence over pricing (in negotiation), there is a limit to their pricing power. It have some guidelines to ensure fair compensation, preventing extreme pricing fluctuations.</a:t>
          </a:r>
        </a:p>
      </dgm:t>
    </dgm:pt>
    <dgm:pt modelId="{F099B3AC-CDFD-495A-BDE2-7254BCAC3433}" type="sibTrans" cxnId="{173AB429-9285-4789-AA3E-A2BBCB819527}">
      <dgm:prSet/>
      <dgm:spPr/>
      <dgm:t>
        <a:bodyPr/>
        <a:lstStyle/>
        <a:p>
          <a:endParaRPr lang="en-IN"/>
        </a:p>
      </dgm:t>
    </dgm:pt>
    <dgm:pt modelId="{5CB86989-2E04-4B3F-A911-20F3DD995AD9}" type="parTrans" cxnId="{173AB429-9285-4789-AA3E-A2BBCB819527}">
      <dgm:prSet/>
      <dgm:spPr/>
      <dgm:t>
        <a:bodyPr/>
        <a:lstStyle/>
        <a:p>
          <a:endParaRPr lang="en-IN"/>
        </a:p>
      </dgm:t>
    </dgm:pt>
    <dgm:pt modelId="{AE68AAD8-9FCF-4147-92A2-43C3231C80D9}" type="pres">
      <dgm:prSet presAssocID="{B0D7A6E5-4DEF-4742-BB8B-E5574F079F5E}" presName="Name0" presStyleCnt="0">
        <dgm:presLayoutVars>
          <dgm:dir/>
          <dgm:resizeHandles val="exact"/>
        </dgm:presLayoutVars>
      </dgm:prSet>
      <dgm:spPr/>
    </dgm:pt>
    <dgm:pt modelId="{680ED752-B428-4ABA-A791-56EF71097307}" type="pres">
      <dgm:prSet presAssocID="{A08B800C-2858-470B-9E7D-D396B897108A}" presName="composite" presStyleCnt="0"/>
      <dgm:spPr/>
    </dgm:pt>
    <dgm:pt modelId="{3DBEE9F5-7874-4620-9492-65C61E1C54F2}" type="pres">
      <dgm:prSet presAssocID="{A08B800C-2858-470B-9E7D-D396B897108A}" presName="rect1" presStyleLbl="trAlignAcc1" presStyleIdx="0" presStyleCnt="6">
        <dgm:presLayoutVars>
          <dgm:bulletEnabled val="1"/>
        </dgm:presLayoutVars>
      </dgm:prSet>
      <dgm:spPr/>
    </dgm:pt>
    <dgm:pt modelId="{6B9DAE2D-6666-4F4E-BA0B-3539F62FC913}" type="pres">
      <dgm:prSet presAssocID="{A08B800C-2858-470B-9E7D-D396B897108A}" presName="rect2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D84B378F-BC54-42E0-B645-38814CC8B0B6}" type="pres">
      <dgm:prSet presAssocID="{E60DA9B4-141E-4C1C-9080-1DDCDFFA33DF}" presName="sibTrans" presStyleCnt="0"/>
      <dgm:spPr/>
    </dgm:pt>
    <dgm:pt modelId="{9A1C4CF2-A55E-4897-90B5-CC5E6CED1B80}" type="pres">
      <dgm:prSet presAssocID="{5649ECED-3882-405C-81AC-4F4917AC0B8C}" presName="composite" presStyleCnt="0"/>
      <dgm:spPr/>
    </dgm:pt>
    <dgm:pt modelId="{D2806E15-6FC5-4609-9BF8-E7B08C3AEF5B}" type="pres">
      <dgm:prSet presAssocID="{5649ECED-3882-405C-81AC-4F4917AC0B8C}" presName="rect1" presStyleLbl="trAlignAcc1" presStyleIdx="1" presStyleCnt="6">
        <dgm:presLayoutVars>
          <dgm:bulletEnabled val="1"/>
        </dgm:presLayoutVars>
      </dgm:prSet>
      <dgm:spPr/>
    </dgm:pt>
    <dgm:pt modelId="{8045883D-FA74-4721-AB8E-07BE840E5C2B}" type="pres">
      <dgm:prSet presAssocID="{5649ECED-3882-405C-81AC-4F4917AC0B8C}" presName="rect2" presStyleLbl="fgImgPlac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A04956AC-29F4-49F9-B1E4-6F91B0022449}" type="pres">
      <dgm:prSet presAssocID="{C8632324-A8C8-4D3D-89F3-40EDB8A20B6C}" presName="sibTrans" presStyleCnt="0"/>
      <dgm:spPr/>
    </dgm:pt>
    <dgm:pt modelId="{BAA9C77E-C63D-4E50-BDF6-E4F7A26E61CD}" type="pres">
      <dgm:prSet presAssocID="{DAC6603E-209A-49AA-B8FB-5E2A58D4A276}" presName="composite" presStyleCnt="0"/>
      <dgm:spPr/>
    </dgm:pt>
    <dgm:pt modelId="{4CC50940-F008-4A6A-BADF-678E6A0A59A6}" type="pres">
      <dgm:prSet presAssocID="{DAC6603E-209A-49AA-B8FB-5E2A58D4A276}" presName="rect1" presStyleLbl="trAlignAcc1" presStyleIdx="2" presStyleCnt="6">
        <dgm:presLayoutVars>
          <dgm:bulletEnabled val="1"/>
        </dgm:presLayoutVars>
      </dgm:prSet>
      <dgm:spPr/>
    </dgm:pt>
    <dgm:pt modelId="{81889957-50FA-4C22-A715-CC1A580C9E45}" type="pres">
      <dgm:prSet presAssocID="{DAC6603E-209A-49AA-B8FB-5E2A58D4A276}" presName="rect2" presStyleLbl="fgImgPlac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47F00710-C566-4419-BC61-F3D601EEB423}" type="pres">
      <dgm:prSet presAssocID="{865338DE-124E-4684-ABD4-8948CD28140D}" presName="sibTrans" presStyleCnt="0"/>
      <dgm:spPr/>
    </dgm:pt>
    <dgm:pt modelId="{5396D03B-D97C-476F-9E53-EC51AD0A66E8}" type="pres">
      <dgm:prSet presAssocID="{482A779D-89C3-4ECF-8B5D-394336557B02}" presName="composite" presStyleCnt="0"/>
      <dgm:spPr/>
    </dgm:pt>
    <dgm:pt modelId="{19DE0026-0C2B-47E5-AEE5-B9399EE2E94F}" type="pres">
      <dgm:prSet presAssocID="{482A779D-89C3-4ECF-8B5D-394336557B02}" presName="rect1" presStyleLbl="trAlignAcc1" presStyleIdx="3" presStyleCnt="6">
        <dgm:presLayoutVars>
          <dgm:bulletEnabled val="1"/>
        </dgm:presLayoutVars>
      </dgm:prSet>
      <dgm:spPr/>
    </dgm:pt>
    <dgm:pt modelId="{78CACE52-624B-4CCF-B392-43B34E701BC4}" type="pres">
      <dgm:prSet presAssocID="{482A779D-89C3-4ECF-8B5D-394336557B02}" presName="rect2" presStyleLbl="fgImgPlac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1A052C5-6CAF-4565-98C7-B13D37DF41AF}" type="pres">
      <dgm:prSet presAssocID="{9F1500F1-AC8E-4A0C-9D27-1FC597B1A31D}" presName="sibTrans" presStyleCnt="0"/>
      <dgm:spPr/>
    </dgm:pt>
    <dgm:pt modelId="{B7FA4351-46DE-41D4-A461-2262A8D42AD9}" type="pres">
      <dgm:prSet presAssocID="{B9ED707A-777F-4EF8-A805-15120C87F000}" presName="composite" presStyleCnt="0"/>
      <dgm:spPr/>
    </dgm:pt>
    <dgm:pt modelId="{9810CDEC-F12C-4BB5-8F86-7C52F112BA30}" type="pres">
      <dgm:prSet presAssocID="{B9ED707A-777F-4EF8-A805-15120C87F000}" presName="rect1" presStyleLbl="trAlignAcc1" presStyleIdx="4" presStyleCnt="6">
        <dgm:presLayoutVars>
          <dgm:bulletEnabled val="1"/>
        </dgm:presLayoutVars>
      </dgm:prSet>
      <dgm:spPr/>
    </dgm:pt>
    <dgm:pt modelId="{620DC6EA-B728-409F-8184-E45A338E9B7C}" type="pres">
      <dgm:prSet presAssocID="{B9ED707A-777F-4EF8-A805-15120C87F000}" presName="rect2" presStyleLbl="fgImgPlac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E4EE11B-F07F-4F0E-BF9C-47CD1F45AD70}" type="pres">
      <dgm:prSet presAssocID="{E8FA74F8-CA50-479A-8F8F-89416B72381E}" presName="sibTrans" presStyleCnt="0"/>
      <dgm:spPr/>
    </dgm:pt>
    <dgm:pt modelId="{8692B899-F016-44B0-B769-2479860BC88C}" type="pres">
      <dgm:prSet presAssocID="{3F6F37A1-D00D-4CE2-8936-D5DBA31D3CFF}" presName="composite" presStyleCnt="0"/>
      <dgm:spPr/>
    </dgm:pt>
    <dgm:pt modelId="{05BF43DE-B9EA-4FC0-B915-1A253AE78E9A}" type="pres">
      <dgm:prSet presAssocID="{3F6F37A1-D00D-4CE2-8936-D5DBA31D3CFF}" presName="rect1" presStyleLbl="trAlignAcc1" presStyleIdx="5" presStyleCnt="6">
        <dgm:presLayoutVars>
          <dgm:bulletEnabled val="1"/>
        </dgm:presLayoutVars>
      </dgm:prSet>
      <dgm:spPr/>
    </dgm:pt>
    <dgm:pt modelId="{95900B55-9FC7-49B9-9DF4-DE2163EB2CEE}" type="pres">
      <dgm:prSet presAssocID="{3F6F37A1-D00D-4CE2-8936-D5DBA31D3CFF}" presName="rect2" presStyleLbl="fgImgPlac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</dgm:ptLst>
  <dgm:cxnLst>
    <dgm:cxn modelId="{F4EE7B01-11C6-4880-B0FF-EC6D55CF4D45}" type="presOf" srcId="{EF683E05-35E7-4593-9287-AAF48FE07AAD}" destId="{05BF43DE-B9EA-4FC0-B915-1A253AE78E9A}" srcOrd="0" destOrd="1" presId="urn:microsoft.com/office/officeart/2008/layout/PictureStrips"/>
    <dgm:cxn modelId="{21C19602-B223-4484-BA71-B26837CA7DF7}" srcId="{B0D7A6E5-4DEF-4742-BB8B-E5574F079F5E}" destId="{DAC6603E-209A-49AA-B8FB-5E2A58D4A276}" srcOrd="2" destOrd="0" parTransId="{04E90524-2B08-4049-9FBD-C81EBE39E749}" sibTransId="{865338DE-124E-4684-ABD4-8948CD28140D}"/>
    <dgm:cxn modelId="{966BC30F-63B8-4171-A476-83A70709F2D9}" type="presOf" srcId="{3F6F37A1-D00D-4CE2-8936-D5DBA31D3CFF}" destId="{05BF43DE-B9EA-4FC0-B915-1A253AE78E9A}" srcOrd="0" destOrd="0" presId="urn:microsoft.com/office/officeart/2008/layout/PictureStrips"/>
    <dgm:cxn modelId="{2098A727-997B-465B-B2DE-3B01FA1FE280}" srcId="{B0D7A6E5-4DEF-4742-BB8B-E5574F079F5E}" destId="{5649ECED-3882-405C-81AC-4F4917AC0B8C}" srcOrd="1" destOrd="0" parTransId="{AB8CF588-0CBB-4CC2-8F99-9F9E7B95D7C4}" sibTransId="{C8632324-A8C8-4D3D-89F3-40EDB8A20B6C}"/>
    <dgm:cxn modelId="{173AB429-9285-4789-AA3E-A2BBCB819527}" srcId="{3F6F37A1-D00D-4CE2-8936-D5DBA31D3CFF}" destId="{EF683E05-35E7-4593-9287-AAF48FE07AAD}" srcOrd="0" destOrd="0" parTransId="{5CB86989-2E04-4B3F-A911-20F3DD995AD9}" sibTransId="{F099B3AC-CDFD-495A-BDE2-7254BCAC3433}"/>
    <dgm:cxn modelId="{277C7B3E-EA6F-4202-B9F1-5F7752B9A713}" type="presOf" srcId="{02F98147-D85D-479B-BDEE-CF940C2724AC}" destId="{D2806E15-6FC5-4609-9BF8-E7B08C3AEF5B}" srcOrd="0" destOrd="1" presId="urn:microsoft.com/office/officeart/2008/layout/PictureStrips"/>
    <dgm:cxn modelId="{794B2169-7BE9-4441-84A7-88A60E371FA5}" type="presOf" srcId="{DAC6603E-209A-49AA-B8FB-5E2A58D4A276}" destId="{4CC50940-F008-4A6A-BADF-678E6A0A59A6}" srcOrd="0" destOrd="0" presId="urn:microsoft.com/office/officeart/2008/layout/PictureStrips"/>
    <dgm:cxn modelId="{8C3CEB57-1EBD-4D11-BFC4-04F03C633BEA}" srcId="{A08B800C-2858-470B-9E7D-D396B897108A}" destId="{EBE19A8B-248B-4A32-80EA-16928B69512D}" srcOrd="0" destOrd="0" parTransId="{E995B04B-2F60-44F7-80C1-BB5074D3F015}" sibTransId="{EEE1D23F-CEAD-43B9-9674-7536939024A2}"/>
    <dgm:cxn modelId="{4D59587D-AEB7-4AC0-9D25-EE6719A0E1F6}" srcId="{B0D7A6E5-4DEF-4742-BB8B-E5574F079F5E}" destId="{3F6F37A1-D00D-4CE2-8936-D5DBA31D3CFF}" srcOrd="5" destOrd="0" parTransId="{ACC7638B-2CDD-4067-A006-F0EDEB2094A8}" sibTransId="{6D8985CC-44F3-454F-81C1-3142443A7E96}"/>
    <dgm:cxn modelId="{CF30CC84-C3C5-4955-BA1F-A04B1DB54007}" srcId="{DAC6603E-209A-49AA-B8FB-5E2A58D4A276}" destId="{0191E874-5644-4106-B4D0-E507B1DE525B}" srcOrd="0" destOrd="0" parTransId="{CA434760-1F51-40D9-A2FB-28EB2E7B689B}" sibTransId="{D42AC153-A1A2-41B6-BA3E-813FCB4342A8}"/>
    <dgm:cxn modelId="{512CDF85-9841-4011-BDA1-F57FEAA75DFC}" type="presOf" srcId="{5649ECED-3882-405C-81AC-4F4917AC0B8C}" destId="{D2806E15-6FC5-4609-9BF8-E7B08C3AEF5B}" srcOrd="0" destOrd="0" presId="urn:microsoft.com/office/officeart/2008/layout/PictureStrips"/>
    <dgm:cxn modelId="{BFE12B88-9965-45CD-9E3F-BF63C59ADD35}" srcId="{B0D7A6E5-4DEF-4742-BB8B-E5574F079F5E}" destId="{A08B800C-2858-470B-9E7D-D396B897108A}" srcOrd="0" destOrd="0" parTransId="{041634E6-053A-48FF-B3F8-E1DC11FE2C6A}" sibTransId="{E60DA9B4-141E-4C1C-9080-1DDCDFFA33DF}"/>
    <dgm:cxn modelId="{BDE16288-19C6-4BF5-B205-7E37054B48B5}" srcId="{B0D7A6E5-4DEF-4742-BB8B-E5574F079F5E}" destId="{482A779D-89C3-4ECF-8B5D-394336557B02}" srcOrd="3" destOrd="0" parTransId="{8BC55B9D-1185-49F8-9784-57B47AEBA587}" sibTransId="{9F1500F1-AC8E-4A0C-9D27-1FC597B1A31D}"/>
    <dgm:cxn modelId="{F495668B-019E-46D0-B884-5BAFCFA9E00E}" type="presOf" srcId="{EBE19A8B-248B-4A32-80EA-16928B69512D}" destId="{3DBEE9F5-7874-4620-9492-65C61E1C54F2}" srcOrd="0" destOrd="1" presId="urn:microsoft.com/office/officeart/2008/layout/PictureStrips"/>
    <dgm:cxn modelId="{584CE89C-5F96-43E6-A238-E44BB0DCB0BA}" srcId="{482A779D-89C3-4ECF-8B5D-394336557B02}" destId="{7BADEEF1-8C25-4FFA-A541-5A2959EC901D}" srcOrd="0" destOrd="0" parTransId="{2D0A59DC-200D-4495-84D5-08BBCD113356}" sibTransId="{712A9C33-3472-4531-911F-81770B141BAC}"/>
    <dgm:cxn modelId="{2E75C1AB-52EB-4257-9686-3A6DB4F63119}" type="presOf" srcId="{0191E874-5644-4106-B4D0-E507B1DE525B}" destId="{4CC50940-F008-4A6A-BADF-678E6A0A59A6}" srcOrd="0" destOrd="1" presId="urn:microsoft.com/office/officeart/2008/layout/PictureStrips"/>
    <dgm:cxn modelId="{520D9FB3-0CBC-40FC-A389-5A2D341CDFDF}" type="presOf" srcId="{7BADEEF1-8C25-4FFA-A541-5A2959EC901D}" destId="{19DE0026-0C2B-47E5-AEE5-B9399EE2E94F}" srcOrd="0" destOrd="1" presId="urn:microsoft.com/office/officeart/2008/layout/PictureStrips"/>
    <dgm:cxn modelId="{AD5E1FBE-62D6-4E6B-AFE5-7E02ED7FF669}" type="presOf" srcId="{B9ED707A-777F-4EF8-A805-15120C87F000}" destId="{9810CDEC-F12C-4BB5-8F86-7C52F112BA30}" srcOrd="0" destOrd="0" presId="urn:microsoft.com/office/officeart/2008/layout/PictureStrips"/>
    <dgm:cxn modelId="{8F4192C7-CAEF-46BB-8BD6-07A7C964C548}" type="presOf" srcId="{482A779D-89C3-4ECF-8B5D-394336557B02}" destId="{19DE0026-0C2B-47E5-AEE5-B9399EE2E94F}" srcOrd="0" destOrd="0" presId="urn:microsoft.com/office/officeart/2008/layout/PictureStrips"/>
    <dgm:cxn modelId="{3CDABBD4-A0A6-4BD2-9457-6B9FBF1C2F84}" srcId="{B9ED707A-777F-4EF8-A805-15120C87F000}" destId="{895BE44E-7E5F-4F02-BE3C-C14B26FA4020}" srcOrd="0" destOrd="0" parTransId="{24F15625-1DC3-4A87-87CD-A80BEF47F489}" sibTransId="{22CE55C1-84DA-4053-898A-0315A14851D7}"/>
    <dgm:cxn modelId="{A26369E2-19B0-4C8A-86AB-8D1364E33FC8}" srcId="{B0D7A6E5-4DEF-4742-BB8B-E5574F079F5E}" destId="{B9ED707A-777F-4EF8-A805-15120C87F000}" srcOrd="4" destOrd="0" parTransId="{5B350D2A-95C9-435F-B91B-D1880BF6601B}" sibTransId="{E8FA74F8-CA50-479A-8F8F-89416B72381E}"/>
    <dgm:cxn modelId="{58293BEB-5EB1-472D-9AFE-6D0D63CA6F99}" srcId="{5649ECED-3882-405C-81AC-4F4917AC0B8C}" destId="{02F98147-D85D-479B-BDEE-CF940C2724AC}" srcOrd="0" destOrd="0" parTransId="{67615AC1-8136-42B7-8711-4A7CEBA31E0A}" sibTransId="{9261205C-A74A-4990-94EB-8EB0AE35E057}"/>
    <dgm:cxn modelId="{B02DD5F2-FAE3-4C63-9ACC-E9B83312458C}" type="presOf" srcId="{895BE44E-7E5F-4F02-BE3C-C14B26FA4020}" destId="{9810CDEC-F12C-4BB5-8F86-7C52F112BA30}" srcOrd="0" destOrd="1" presId="urn:microsoft.com/office/officeart/2008/layout/PictureStrips"/>
    <dgm:cxn modelId="{F569EBF8-C08B-4432-9FA1-39BC48215C6D}" type="presOf" srcId="{B0D7A6E5-4DEF-4742-BB8B-E5574F079F5E}" destId="{AE68AAD8-9FCF-4147-92A2-43C3231C80D9}" srcOrd="0" destOrd="0" presId="urn:microsoft.com/office/officeart/2008/layout/PictureStrips"/>
    <dgm:cxn modelId="{AA0E77F9-B682-4714-853F-FD151A1D1143}" type="presOf" srcId="{A08B800C-2858-470B-9E7D-D396B897108A}" destId="{3DBEE9F5-7874-4620-9492-65C61E1C54F2}" srcOrd="0" destOrd="0" presId="urn:microsoft.com/office/officeart/2008/layout/PictureStrips"/>
    <dgm:cxn modelId="{757A3690-F417-470F-9CF1-CCD969DC1EB0}" type="presParOf" srcId="{AE68AAD8-9FCF-4147-92A2-43C3231C80D9}" destId="{680ED752-B428-4ABA-A791-56EF71097307}" srcOrd="0" destOrd="0" presId="urn:microsoft.com/office/officeart/2008/layout/PictureStrips"/>
    <dgm:cxn modelId="{D5C31298-FC88-4BB4-A63C-D0D7331FFB18}" type="presParOf" srcId="{680ED752-B428-4ABA-A791-56EF71097307}" destId="{3DBEE9F5-7874-4620-9492-65C61E1C54F2}" srcOrd="0" destOrd="0" presId="urn:microsoft.com/office/officeart/2008/layout/PictureStrips"/>
    <dgm:cxn modelId="{BF413D4B-E1EA-46CB-A6F2-A3087391D2A6}" type="presParOf" srcId="{680ED752-B428-4ABA-A791-56EF71097307}" destId="{6B9DAE2D-6666-4F4E-BA0B-3539F62FC913}" srcOrd="1" destOrd="0" presId="urn:microsoft.com/office/officeart/2008/layout/PictureStrips"/>
    <dgm:cxn modelId="{0B5A2302-8816-4973-A7FB-3D16D6FC09E1}" type="presParOf" srcId="{AE68AAD8-9FCF-4147-92A2-43C3231C80D9}" destId="{D84B378F-BC54-42E0-B645-38814CC8B0B6}" srcOrd="1" destOrd="0" presId="urn:microsoft.com/office/officeart/2008/layout/PictureStrips"/>
    <dgm:cxn modelId="{F319D2DF-F636-491C-AFA5-716E5BAFB05D}" type="presParOf" srcId="{AE68AAD8-9FCF-4147-92A2-43C3231C80D9}" destId="{9A1C4CF2-A55E-4897-90B5-CC5E6CED1B80}" srcOrd="2" destOrd="0" presId="urn:microsoft.com/office/officeart/2008/layout/PictureStrips"/>
    <dgm:cxn modelId="{72F9F4D0-FAD2-49FA-87A3-49E040CE7379}" type="presParOf" srcId="{9A1C4CF2-A55E-4897-90B5-CC5E6CED1B80}" destId="{D2806E15-6FC5-4609-9BF8-E7B08C3AEF5B}" srcOrd="0" destOrd="0" presId="urn:microsoft.com/office/officeart/2008/layout/PictureStrips"/>
    <dgm:cxn modelId="{0405E149-A742-4A78-AB8F-EA6F564801BE}" type="presParOf" srcId="{9A1C4CF2-A55E-4897-90B5-CC5E6CED1B80}" destId="{8045883D-FA74-4721-AB8E-07BE840E5C2B}" srcOrd="1" destOrd="0" presId="urn:microsoft.com/office/officeart/2008/layout/PictureStrips"/>
    <dgm:cxn modelId="{024D13AD-75CB-40B4-9768-B9C2C5D62119}" type="presParOf" srcId="{AE68AAD8-9FCF-4147-92A2-43C3231C80D9}" destId="{A04956AC-29F4-49F9-B1E4-6F91B0022449}" srcOrd="3" destOrd="0" presId="urn:microsoft.com/office/officeart/2008/layout/PictureStrips"/>
    <dgm:cxn modelId="{17E034E3-02B5-45A5-BCA3-18D06D00771E}" type="presParOf" srcId="{AE68AAD8-9FCF-4147-92A2-43C3231C80D9}" destId="{BAA9C77E-C63D-4E50-BDF6-E4F7A26E61CD}" srcOrd="4" destOrd="0" presId="urn:microsoft.com/office/officeart/2008/layout/PictureStrips"/>
    <dgm:cxn modelId="{F4E790E4-FCB8-474E-9FC2-A3B3E14D23E2}" type="presParOf" srcId="{BAA9C77E-C63D-4E50-BDF6-E4F7A26E61CD}" destId="{4CC50940-F008-4A6A-BADF-678E6A0A59A6}" srcOrd="0" destOrd="0" presId="urn:microsoft.com/office/officeart/2008/layout/PictureStrips"/>
    <dgm:cxn modelId="{65622D92-1BF3-4A60-9505-97263E2F01C3}" type="presParOf" srcId="{BAA9C77E-C63D-4E50-BDF6-E4F7A26E61CD}" destId="{81889957-50FA-4C22-A715-CC1A580C9E45}" srcOrd="1" destOrd="0" presId="urn:microsoft.com/office/officeart/2008/layout/PictureStrips"/>
    <dgm:cxn modelId="{583EBB96-6A16-45E5-8625-ADDF76866588}" type="presParOf" srcId="{AE68AAD8-9FCF-4147-92A2-43C3231C80D9}" destId="{47F00710-C566-4419-BC61-F3D601EEB423}" srcOrd="5" destOrd="0" presId="urn:microsoft.com/office/officeart/2008/layout/PictureStrips"/>
    <dgm:cxn modelId="{31C81AE9-7F51-4C1C-A98D-D95E38D1F3A3}" type="presParOf" srcId="{AE68AAD8-9FCF-4147-92A2-43C3231C80D9}" destId="{5396D03B-D97C-476F-9E53-EC51AD0A66E8}" srcOrd="6" destOrd="0" presId="urn:microsoft.com/office/officeart/2008/layout/PictureStrips"/>
    <dgm:cxn modelId="{B394131D-4C2C-4A63-932F-BC39CDA3C292}" type="presParOf" srcId="{5396D03B-D97C-476F-9E53-EC51AD0A66E8}" destId="{19DE0026-0C2B-47E5-AEE5-B9399EE2E94F}" srcOrd="0" destOrd="0" presId="urn:microsoft.com/office/officeart/2008/layout/PictureStrips"/>
    <dgm:cxn modelId="{1ABD246D-1DE2-481E-BAF1-D41E635D8C42}" type="presParOf" srcId="{5396D03B-D97C-476F-9E53-EC51AD0A66E8}" destId="{78CACE52-624B-4CCF-B392-43B34E701BC4}" srcOrd="1" destOrd="0" presId="urn:microsoft.com/office/officeart/2008/layout/PictureStrips"/>
    <dgm:cxn modelId="{8A18DB59-7D88-43E9-8879-93B83D161D0A}" type="presParOf" srcId="{AE68AAD8-9FCF-4147-92A2-43C3231C80D9}" destId="{21A052C5-6CAF-4565-98C7-B13D37DF41AF}" srcOrd="7" destOrd="0" presId="urn:microsoft.com/office/officeart/2008/layout/PictureStrips"/>
    <dgm:cxn modelId="{3DAA812F-2FBE-410E-8A70-3652BA2426A3}" type="presParOf" srcId="{AE68AAD8-9FCF-4147-92A2-43C3231C80D9}" destId="{B7FA4351-46DE-41D4-A461-2262A8D42AD9}" srcOrd="8" destOrd="0" presId="urn:microsoft.com/office/officeart/2008/layout/PictureStrips"/>
    <dgm:cxn modelId="{A4162DD7-3B57-4B96-B66F-8FA4B2AD2768}" type="presParOf" srcId="{B7FA4351-46DE-41D4-A461-2262A8D42AD9}" destId="{9810CDEC-F12C-4BB5-8F86-7C52F112BA30}" srcOrd="0" destOrd="0" presId="urn:microsoft.com/office/officeart/2008/layout/PictureStrips"/>
    <dgm:cxn modelId="{B44E7FB9-1D45-48BF-8094-B054D9D7B8E7}" type="presParOf" srcId="{B7FA4351-46DE-41D4-A461-2262A8D42AD9}" destId="{620DC6EA-B728-409F-8184-E45A338E9B7C}" srcOrd="1" destOrd="0" presId="urn:microsoft.com/office/officeart/2008/layout/PictureStrips"/>
    <dgm:cxn modelId="{2E69FC8F-2964-4220-835D-1CB8D117A093}" type="presParOf" srcId="{AE68AAD8-9FCF-4147-92A2-43C3231C80D9}" destId="{2E4EE11B-F07F-4F0E-BF9C-47CD1F45AD70}" srcOrd="9" destOrd="0" presId="urn:microsoft.com/office/officeart/2008/layout/PictureStrips"/>
    <dgm:cxn modelId="{C49F43B8-6B3E-49A1-9B15-9DB2449BE47A}" type="presParOf" srcId="{AE68AAD8-9FCF-4147-92A2-43C3231C80D9}" destId="{8692B899-F016-44B0-B769-2479860BC88C}" srcOrd="10" destOrd="0" presId="urn:microsoft.com/office/officeart/2008/layout/PictureStrips"/>
    <dgm:cxn modelId="{029A1082-9762-41E4-A54F-38487609D294}" type="presParOf" srcId="{8692B899-F016-44B0-B769-2479860BC88C}" destId="{05BF43DE-B9EA-4FC0-B915-1A253AE78E9A}" srcOrd="0" destOrd="0" presId="urn:microsoft.com/office/officeart/2008/layout/PictureStrips"/>
    <dgm:cxn modelId="{4963D9B0-B0CF-47F5-A7B1-98DBE56C7E5B}" type="presParOf" srcId="{8692B899-F016-44B0-B769-2479860BC88C}" destId="{95900B55-9FC7-49B9-9DF4-DE2163EB2CEE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AA1C09-CD37-4573-B5C6-316DFD557B82}" type="doc">
      <dgm:prSet loTypeId="urn:microsoft.com/office/officeart/2005/8/layout/cycle4" loCatId="matrix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24528651-4A28-46D0-8FF4-8BA5BCFF906E}">
      <dgm:prSet phldrT="[Text]" custT="1"/>
      <dgm:spPr/>
      <dgm:t>
        <a:bodyPr/>
        <a:lstStyle/>
        <a:p>
          <a:r>
            <a:rPr lang="en-IN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S</a:t>
          </a:r>
        </a:p>
      </dgm:t>
    </dgm:pt>
    <dgm:pt modelId="{55505679-7749-4D2B-B354-E2D915060A58}" type="parTrans" cxnId="{A7D3B3AD-46A6-409B-897C-BC397B7612AA}">
      <dgm:prSet/>
      <dgm:spPr/>
      <dgm:t>
        <a:bodyPr/>
        <a:lstStyle/>
        <a:p>
          <a:endParaRPr lang="en-IN"/>
        </a:p>
      </dgm:t>
    </dgm:pt>
    <dgm:pt modelId="{0B42DD63-CCC8-4E5D-8846-DA007DC810D4}" type="sibTrans" cxnId="{A7D3B3AD-46A6-409B-897C-BC397B7612AA}">
      <dgm:prSet/>
      <dgm:spPr/>
      <dgm:t>
        <a:bodyPr/>
        <a:lstStyle/>
        <a:p>
          <a:endParaRPr lang="en-IN"/>
        </a:p>
      </dgm:t>
    </dgm:pt>
    <dgm:pt modelId="{E559975B-AC4D-4B01-AA7A-2B1D63345903}">
      <dgm:prSet phldrT="[Text]" custT="1"/>
      <dgm:spPr/>
      <dgm:t>
        <a:bodyPr/>
        <a:lstStyle/>
        <a:p>
          <a:r>
            <a:rPr lang="en-IN" sz="1600" dirty="0"/>
            <a:t>Diverse User Base</a:t>
          </a:r>
        </a:p>
      </dgm:t>
    </dgm:pt>
    <dgm:pt modelId="{842D35EF-D15D-4319-B2DB-EC17AEA3A2C1}" type="parTrans" cxnId="{F8313D8A-6624-4E31-9769-789706497025}">
      <dgm:prSet/>
      <dgm:spPr/>
      <dgm:t>
        <a:bodyPr/>
        <a:lstStyle/>
        <a:p>
          <a:endParaRPr lang="en-IN"/>
        </a:p>
      </dgm:t>
    </dgm:pt>
    <dgm:pt modelId="{DA3C74A9-F3C0-467F-9DE8-55C16EE9C17F}" type="sibTrans" cxnId="{F8313D8A-6624-4E31-9769-789706497025}">
      <dgm:prSet/>
      <dgm:spPr/>
      <dgm:t>
        <a:bodyPr/>
        <a:lstStyle/>
        <a:p>
          <a:endParaRPr lang="en-IN"/>
        </a:p>
      </dgm:t>
    </dgm:pt>
    <dgm:pt modelId="{D0B55962-2287-4F45-BC3C-165B7758DC86}">
      <dgm:prSet phldrT="[Text]" custT="1"/>
      <dgm:spPr/>
      <dgm:t>
        <a:bodyPr/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b="1" kern="1200" cap="none" spc="50" dirty="0">
              <a:ln w="0"/>
              <a:solidFill>
                <a:srgbClr val="F2F2F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andara"/>
              <a:ea typeface="+mn-ea"/>
              <a:cs typeface="+mn-cs"/>
            </a:rPr>
            <a:t>W</a:t>
          </a:r>
        </a:p>
      </dgm:t>
    </dgm:pt>
    <dgm:pt modelId="{066F20C2-197A-4D52-B6E8-6BE2C4EA520A}" type="parTrans" cxnId="{704700E3-80EE-457B-90C9-6685FE445033}">
      <dgm:prSet/>
      <dgm:spPr/>
      <dgm:t>
        <a:bodyPr/>
        <a:lstStyle/>
        <a:p>
          <a:endParaRPr lang="en-IN"/>
        </a:p>
      </dgm:t>
    </dgm:pt>
    <dgm:pt modelId="{47C02F97-1A1A-4DB8-BD4C-A888495D5C72}" type="sibTrans" cxnId="{704700E3-80EE-457B-90C9-6685FE445033}">
      <dgm:prSet/>
      <dgm:spPr/>
      <dgm:t>
        <a:bodyPr/>
        <a:lstStyle/>
        <a:p>
          <a:endParaRPr lang="en-IN"/>
        </a:p>
      </dgm:t>
    </dgm:pt>
    <dgm:pt modelId="{F0FE6E9B-4166-4AAB-8B68-B72F53D0BA40}">
      <dgm:prSet phldrT="[Text]" custT="1"/>
      <dgm:spPr/>
      <dgm:t>
        <a:bodyPr/>
        <a:lstStyle/>
        <a:p>
          <a:r>
            <a:rPr lang="en-IN" sz="1600" dirty="0"/>
            <a:t>Dependence on User Input</a:t>
          </a:r>
        </a:p>
      </dgm:t>
    </dgm:pt>
    <dgm:pt modelId="{FA2BFAC9-E706-4968-B9F0-79DD6F5DA22A}" type="parTrans" cxnId="{F4AF9C27-BA4A-4065-A934-ED5161D42F69}">
      <dgm:prSet/>
      <dgm:spPr/>
      <dgm:t>
        <a:bodyPr/>
        <a:lstStyle/>
        <a:p>
          <a:endParaRPr lang="en-IN"/>
        </a:p>
      </dgm:t>
    </dgm:pt>
    <dgm:pt modelId="{5CB32F39-C1E3-4FF8-B1EB-30832F7D1203}" type="sibTrans" cxnId="{F4AF9C27-BA4A-4065-A934-ED5161D42F69}">
      <dgm:prSet/>
      <dgm:spPr/>
      <dgm:t>
        <a:bodyPr/>
        <a:lstStyle/>
        <a:p>
          <a:endParaRPr lang="en-IN"/>
        </a:p>
      </dgm:t>
    </dgm:pt>
    <dgm:pt modelId="{8D31E7FE-8209-425C-BA66-43EE82406531}">
      <dgm:prSet phldrT="[Text]" custT="1"/>
      <dgm:spPr/>
      <dgm:t>
        <a:bodyPr/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b="1" kern="1200" cap="none" spc="50" dirty="0">
              <a:ln w="0"/>
              <a:solidFill>
                <a:srgbClr val="F2F2F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andara"/>
              <a:ea typeface="+mn-ea"/>
              <a:cs typeface="+mn-cs"/>
            </a:rPr>
            <a:t>T</a:t>
          </a:r>
        </a:p>
      </dgm:t>
    </dgm:pt>
    <dgm:pt modelId="{6B869701-E94D-4DE2-890C-A70A107B9022}" type="parTrans" cxnId="{EDE62739-01D0-43B4-99BA-6CA0556BC9C7}">
      <dgm:prSet/>
      <dgm:spPr/>
      <dgm:t>
        <a:bodyPr/>
        <a:lstStyle/>
        <a:p>
          <a:endParaRPr lang="en-IN"/>
        </a:p>
      </dgm:t>
    </dgm:pt>
    <dgm:pt modelId="{4823CDCE-E3AE-4EF8-82BE-CFA8204B13C4}" type="sibTrans" cxnId="{EDE62739-01D0-43B4-99BA-6CA0556BC9C7}">
      <dgm:prSet/>
      <dgm:spPr/>
      <dgm:t>
        <a:bodyPr/>
        <a:lstStyle/>
        <a:p>
          <a:endParaRPr lang="en-IN"/>
        </a:p>
      </dgm:t>
    </dgm:pt>
    <dgm:pt modelId="{8D06C1BF-CD5E-4287-97DB-4ECC0B405978}">
      <dgm:prSet phldrT="[Text]" custT="1"/>
      <dgm:spPr/>
      <dgm:t>
        <a:bodyPr anchor="b"/>
        <a:lstStyle/>
        <a:p>
          <a:pPr marL="263525" indent="-171450" algn="l">
            <a:tabLst/>
          </a:pPr>
          <a:r>
            <a:rPr lang="en-IN" sz="1600" dirty="0"/>
            <a:t>Legal and Regulatory Challenges</a:t>
          </a:r>
        </a:p>
      </dgm:t>
    </dgm:pt>
    <dgm:pt modelId="{27B19F72-A8DF-4F3D-AFBB-167E473C4207}" type="parTrans" cxnId="{A2F6F799-16D2-47D8-94E8-7745E4F34B0D}">
      <dgm:prSet/>
      <dgm:spPr/>
      <dgm:t>
        <a:bodyPr/>
        <a:lstStyle/>
        <a:p>
          <a:endParaRPr lang="en-IN"/>
        </a:p>
      </dgm:t>
    </dgm:pt>
    <dgm:pt modelId="{56FDB30F-694A-48FD-A81F-A7A0089D12E6}" type="sibTrans" cxnId="{A2F6F799-16D2-47D8-94E8-7745E4F34B0D}">
      <dgm:prSet/>
      <dgm:spPr/>
      <dgm:t>
        <a:bodyPr/>
        <a:lstStyle/>
        <a:p>
          <a:endParaRPr lang="en-IN"/>
        </a:p>
      </dgm:t>
    </dgm:pt>
    <dgm:pt modelId="{E9B208A9-EE9B-493C-BD13-5B78B85DD7EE}">
      <dgm:prSet phldrT="[Text]" custT="1"/>
      <dgm:spPr/>
      <dgm:t>
        <a:bodyPr/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b="1" kern="1200" cap="none" spc="50" dirty="0">
              <a:ln w="0"/>
              <a:solidFill>
                <a:srgbClr val="F2F2F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andara"/>
              <a:ea typeface="+mn-ea"/>
              <a:cs typeface="+mn-cs"/>
            </a:rPr>
            <a:t>O</a:t>
          </a:r>
        </a:p>
      </dgm:t>
    </dgm:pt>
    <dgm:pt modelId="{50CD0CBD-338E-4871-A993-111B78925078}" type="parTrans" cxnId="{024EFE7D-9900-4FCB-ADD0-F49727F214FC}">
      <dgm:prSet/>
      <dgm:spPr/>
      <dgm:t>
        <a:bodyPr/>
        <a:lstStyle/>
        <a:p>
          <a:endParaRPr lang="en-IN"/>
        </a:p>
      </dgm:t>
    </dgm:pt>
    <dgm:pt modelId="{D640585A-33CB-497D-9E8C-D69DE887CD6A}" type="sibTrans" cxnId="{024EFE7D-9900-4FCB-ADD0-F49727F214FC}">
      <dgm:prSet/>
      <dgm:spPr/>
      <dgm:t>
        <a:bodyPr/>
        <a:lstStyle/>
        <a:p>
          <a:endParaRPr lang="en-IN"/>
        </a:p>
      </dgm:t>
    </dgm:pt>
    <dgm:pt modelId="{6738D21E-C076-4BC8-B2BD-34BE9B8110F5}">
      <dgm:prSet phldrT="[Text]"/>
      <dgm:spPr/>
      <dgm:t>
        <a:bodyPr/>
        <a:lstStyle/>
        <a:p>
          <a:r>
            <a:rPr lang="en-IN" dirty="0"/>
            <a:t>Expansion of Service</a:t>
          </a:r>
        </a:p>
      </dgm:t>
    </dgm:pt>
    <dgm:pt modelId="{5D5F361F-98D0-4C82-AC19-D20BE8CC3548}" type="parTrans" cxnId="{5BB332B6-656C-453C-8C11-89CA006749C9}">
      <dgm:prSet/>
      <dgm:spPr/>
      <dgm:t>
        <a:bodyPr/>
        <a:lstStyle/>
        <a:p>
          <a:endParaRPr lang="en-IN"/>
        </a:p>
      </dgm:t>
    </dgm:pt>
    <dgm:pt modelId="{CA23251D-0FFC-4CFD-A0B3-38D804F0F239}" type="sibTrans" cxnId="{5BB332B6-656C-453C-8C11-89CA006749C9}">
      <dgm:prSet/>
      <dgm:spPr/>
      <dgm:t>
        <a:bodyPr/>
        <a:lstStyle/>
        <a:p>
          <a:endParaRPr lang="en-IN"/>
        </a:p>
      </dgm:t>
    </dgm:pt>
    <dgm:pt modelId="{B7517855-D252-4339-9071-CE65884DDB8D}">
      <dgm:prSet phldrT="[Text]" custT="1"/>
      <dgm:spPr/>
      <dgm:t>
        <a:bodyPr/>
        <a:lstStyle/>
        <a:p>
          <a:r>
            <a:rPr lang="en-IN" sz="1600" dirty="0"/>
            <a:t>User-Friendly Interface</a:t>
          </a:r>
        </a:p>
      </dgm:t>
    </dgm:pt>
    <dgm:pt modelId="{81EB8C55-81F5-4268-A8E2-E67DC29CDCFD}" type="parTrans" cxnId="{D60721A4-FF45-4F4D-A8BE-5A03D1F55497}">
      <dgm:prSet/>
      <dgm:spPr/>
      <dgm:t>
        <a:bodyPr/>
        <a:lstStyle/>
        <a:p>
          <a:endParaRPr lang="en-IN"/>
        </a:p>
      </dgm:t>
    </dgm:pt>
    <dgm:pt modelId="{3F2CBEE0-1C8B-4FD9-8F6F-3AFD5190BEFB}" type="sibTrans" cxnId="{D60721A4-FF45-4F4D-A8BE-5A03D1F55497}">
      <dgm:prSet/>
      <dgm:spPr/>
      <dgm:t>
        <a:bodyPr/>
        <a:lstStyle/>
        <a:p>
          <a:endParaRPr lang="en-IN"/>
        </a:p>
      </dgm:t>
    </dgm:pt>
    <dgm:pt modelId="{5210A3CE-773E-49B3-8C46-E883B203E92A}">
      <dgm:prSet phldrT="[Text]" custT="1"/>
      <dgm:spPr/>
      <dgm:t>
        <a:bodyPr/>
        <a:lstStyle/>
        <a:p>
          <a:r>
            <a:rPr lang="en-IN" sz="1600" dirty="0"/>
            <a:t>Security Measures</a:t>
          </a:r>
        </a:p>
      </dgm:t>
    </dgm:pt>
    <dgm:pt modelId="{F0D082A3-1D6B-4212-A80B-FF3D5D937AC1}" type="parTrans" cxnId="{E8A42BE4-335C-4F40-8E94-5F28DAC0B1D6}">
      <dgm:prSet/>
      <dgm:spPr/>
      <dgm:t>
        <a:bodyPr/>
        <a:lstStyle/>
        <a:p>
          <a:endParaRPr lang="en-IN"/>
        </a:p>
      </dgm:t>
    </dgm:pt>
    <dgm:pt modelId="{5D5DAFD8-E665-453C-B85B-AF32886BF176}" type="sibTrans" cxnId="{E8A42BE4-335C-4F40-8E94-5F28DAC0B1D6}">
      <dgm:prSet/>
      <dgm:spPr/>
      <dgm:t>
        <a:bodyPr/>
        <a:lstStyle/>
        <a:p>
          <a:endParaRPr lang="en-IN"/>
        </a:p>
      </dgm:t>
    </dgm:pt>
    <dgm:pt modelId="{F2768A5F-F38E-4496-BA77-046C00EF803A}">
      <dgm:prSet phldrT="[Text]" custT="1"/>
      <dgm:spPr/>
      <dgm:t>
        <a:bodyPr/>
        <a:lstStyle/>
        <a:p>
          <a:r>
            <a:rPr lang="en-IN" sz="1600" dirty="0"/>
            <a:t>Review and Rating System</a:t>
          </a:r>
        </a:p>
      </dgm:t>
    </dgm:pt>
    <dgm:pt modelId="{C2761C30-2287-4EEA-B4D1-A92673C0052A}" type="parTrans" cxnId="{4E1157F2-02B7-47EE-BF67-A75CA5ED792E}">
      <dgm:prSet/>
      <dgm:spPr/>
      <dgm:t>
        <a:bodyPr/>
        <a:lstStyle/>
        <a:p>
          <a:endParaRPr lang="en-IN"/>
        </a:p>
      </dgm:t>
    </dgm:pt>
    <dgm:pt modelId="{A101BFC5-4A26-47AA-A5CC-DCE6A748BE18}" type="sibTrans" cxnId="{4E1157F2-02B7-47EE-BF67-A75CA5ED792E}">
      <dgm:prSet/>
      <dgm:spPr/>
      <dgm:t>
        <a:bodyPr/>
        <a:lstStyle/>
        <a:p>
          <a:endParaRPr lang="en-IN"/>
        </a:p>
      </dgm:t>
    </dgm:pt>
    <dgm:pt modelId="{8C64370A-7AC4-44D0-A9D9-F6E3C87DC65C}">
      <dgm:prSet phldrT="[Text]" custT="1"/>
      <dgm:spPr/>
      <dgm:t>
        <a:bodyPr/>
        <a:lstStyle/>
        <a:p>
          <a:r>
            <a:rPr lang="en-IN" sz="1600" dirty="0"/>
            <a:t>Responsive Design</a:t>
          </a:r>
        </a:p>
      </dgm:t>
    </dgm:pt>
    <dgm:pt modelId="{AEE2F63E-D07A-4ED1-B41A-AA48FD747565}" type="parTrans" cxnId="{3AB89455-F11B-4C54-8510-DAB9B86B6B64}">
      <dgm:prSet/>
      <dgm:spPr/>
      <dgm:t>
        <a:bodyPr/>
        <a:lstStyle/>
        <a:p>
          <a:endParaRPr lang="en-IN"/>
        </a:p>
      </dgm:t>
    </dgm:pt>
    <dgm:pt modelId="{E0D31A24-6971-4D2A-97C4-5896BA4E2CDB}" type="sibTrans" cxnId="{3AB89455-F11B-4C54-8510-DAB9B86B6B64}">
      <dgm:prSet/>
      <dgm:spPr/>
      <dgm:t>
        <a:bodyPr/>
        <a:lstStyle/>
        <a:p>
          <a:endParaRPr lang="en-IN"/>
        </a:p>
      </dgm:t>
    </dgm:pt>
    <dgm:pt modelId="{D5172FB1-DA07-41CB-B8FC-AE4CDE12015B}">
      <dgm:prSet phldrT="[Text]" custT="1"/>
      <dgm:spPr/>
      <dgm:t>
        <a:bodyPr/>
        <a:lstStyle/>
        <a:p>
          <a:r>
            <a:rPr lang="en-IN" sz="1600" dirty="0"/>
            <a:t>Geographical Limitation</a:t>
          </a:r>
        </a:p>
      </dgm:t>
    </dgm:pt>
    <dgm:pt modelId="{28C6D3E9-8C49-4451-B39D-EE7DE901EA08}" type="parTrans" cxnId="{98526D2A-9410-44C0-B9D1-2F6CA4B569B3}">
      <dgm:prSet/>
      <dgm:spPr/>
      <dgm:t>
        <a:bodyPr/>
        <a:lstStyle/>
        <a:p>
          <a:endParaRPr lang="en-IN"/>
        </a:p>
      </dgm:t>
    </dgm:pt>
    <dgm:pt modelId="{DE24FCAC-D5AE-474C-A72F-35DAC6334F41}" type="sibTrans" cxnId="{98526D2A-9410-44C0-B9D1-2F6CA4B569B3}">
      <dgm:prSet/>
      <dgm:spPr/>
      <dgm:t>
        <a:bodyPr/>
        <a:lstStyle/>
        <a:p>
          <a:endParaRPr lang="en-IN"/>
        </a:p>
      </dgm:t>
    </dgm:pt>
    <dgm:pt modelId="{BB75FC9D-14E8-47E4-B59D-FAC9B3008B4A}">
      <dgm:prSet phldrT="[Text]" custT="1"/>
      <dgm:spPr/>
      <dgm:t>
        <a:bodyPr/>
        <a:lstStyle/>
        <a:p>
          <a:r>
            <a:rPr lang="en-IN" sz="1600" dirty="0"/>
            <a:t>Competition</a:t>
          </a:r>
        </a:p>
      </dgm:t>
    </dgm:pt>
    <dgm:pt modelId="{FE8FC8F7-EDE2-4459-B7E1-61C942C75456}" type="parTrans" cxnId="{37CB278D-7331-47D6-860F-A1624D3FB31A}">
      <dgm:prSet/>
      <dgm:spPr/>
      <dgm:t>
        <a:bodyPr/>
        <a:lstStyle/>
        <a:p>
          <a:endParaRPr lang="en-IN"/>
        </a:p>
      </dgm:t>
    </dgm:pt>
    <dgm:pt modelId="{01C3D3EB-FE37-4402-8408-5615C9E16E4F}" type="sibTrans" cxnId="{37CB278D-7331-47D6-860F-A1624D3FB31A}">
      <dgm:prSet/>
      <dgm:spPr/>
      <dgm:t>
        <a:bodyPr/>
        <a:lstStyle/>
        <a:p>
          <a:endParaRPr lang="en-IN"/>
        </a:p>
      </dgm:t>
    </dgm:pt>
    <dgm:pt modelId="{BB3925A1-6CDE-46C6-AE9C-42D7D0262A67}">
      <dgm:prSet phldrT="[Text]" custT="1"/>
      <dgm:spPr/>
      <dgm:t>
        <a:bodyPr/>
        <a:lstStyle/>
        <a:p>
          <a:r>
            <a:rPr lang="en-IN" sz="1600" dirty="0"/>
            <a:t>Dependence on Technology</a:t>
          </a:r>
        </a:p>
      </dgm:t>
    </dgm:pt>
    <dgm:pt modelId="{9892D6CD-5134-4577-A510-BE46AFF1C46F}" type="parTrans" cxnId="{ECC0B397-97CF-4641-A8AD-5F34ACC8DEB5}">
      <dgm:prSet/>
      <dgm:spPr/>
      <dgm:t>
        <a:bodyPr/>
        <a:lstStyle/>
        <a:p>
          <a:endParaRPr lang="en-IN"/>
        </a:p>
      </dgm:t>
    </dgm:pt>
    <dgm:pt modelId="{F697F4C2-9EA9-4799-9A47-305BABAF8F3B}" type="sibTrans" cxnId="{ECC0B397-97CF-4641-A8AD-5F34ACC8DEB5}">
      <dgm:prSet/>
      <dgm:spPr/>
      <dgm:t>
        <a:bodyPr/>
        <a:lstStyle/>
        <a:p>
          <a:endParaRPr lang="en-IN"/>
        </a:p>
      </dgm:t>
    </dgm:pt>
    <dgm:pt modelId="{4C986E9B-F16E-45E0-859D-AD7B74C8D31E}">
      <dgm:prSet phldrT="[Text]"/>
      <dgm:spPr/>
      <dgm:t>
        <a:bodyPr/>
        <a:lstStyle/>
        <a:p>
          <a:r>
            <a:rPr lang="en-IN" dirty="0"/>
            <a:t>Partnerships with Agencies</a:t>
          </a:r>
        </a:p>
      </dgm:t>
    </dgm:pt>
    <dgm:pt modelId="{1FAB4A85-3E8F-4F5B-A8BF-E4C7407DF7FC}" type="parTrans" cxnId="{DA7976DE-DD9F-4751-AE67-2F4F8C4D3E6A}">
      <dgm:prSet/>
      <dgm:spPr/>
      <dgm:t>
        <a:bodyPr/>
        <a:lstStyle/>
        <a:p>
          <a:endParaRPr lang="en-IN"/>
        </a:p>
      </dgm:t>
    </dgm:pt>
    <dgm:pt modelId="{EA98C622-57B6-4BF3-86A0-EB769E6DCE2A}" type="sibTrans" cxnId="{DA7976DE-DD9F-4751-AE67-2F4F8C4D3E6A}">
      <dgm:prSet/>
      <dgm:spPr/>
      <dgm:t>
        <a:bodyPr/>
        <a:lstStyle/>
        <a:p>
          <a:endParaRPr lang="en-IN"/>
        </a:p>
      </dgm:t>
    </dgm:pt>
    <dgm:pt modelId="{879B4A2E-05E9-42DF-A18C-9AB0A67E1D93}">
      <dgm:prSet phldrT="[Text]"/>
      <dgm:spPr/>
      <dgm:t>
        <a:bodyPr/>
        <a:lstStyle/>
        <a:p>
          <a:r>
            <a:rPr lang="en-IN" dirty="0"/>
            <a:t>Localized Marketing</a:t>
          </a:r>
        </a:p>
      </dgm:t>
    </dgm:pt>
    <dgm:pt modelId="{5AF6A821-01E3-45D1-B04D-6C72CBB9ADF1}" type="parTrans" cxnId="{899208A4-4B97-4669-9B8E-9894F2D422B5}">
      <dgm:prSet/>
      <dgm:spPr/>
      <dgm:t>
        <a:bodyPr/>
        <a:lstStyle/>
        <a:p>
          <a:endParaRPr lang="en-IN"/>
        </a:p>
      </dgm:t>
    </dgm:pt>
    <dgm:pt modelId="{BA068939-4C7A-4553-8F0B-0EF79F1641EE}" type="sibTrans" cxnId="{899208A4-4B97-4669-9B8E-9894F2D422B5}">
      <dgm:prSet/>
      <dgm:spPr/>
      <dgm:t>
        <a:bodyPr/>
        <a:lstStyle/>
        <a:p>
          <a:endParaRPr lang="en-IN"/>
        </a:p>
      </dgm:t>
    </dgm:pt>
    <dgm:pt modelId="{C0774670-84C8-4AC0-A753-D3714B20284A}">
      <dgm:prSet phldrT="[Text]"/>
      <dgm:spPr/>
      <dgm:t>
        <a:bodyPr/>
        <a:lstStyle/>
        <a:p>
          <a:r>
            <a:rPr lang="en-US"/>
            <a:t>Integration with Smart Home Technology</a:t>
          </a:r>
          <a:endParaRPr lang="en-IN" dirty="0"/>
        </a:p>
      </dgm:t>
    </dgm:pt>
    <dgm:pt modelId="{0C522A87-C8F2-420C-A01E-FCFEADC28527}" type="parTrans" cxnId="{7A4225FB-E332-468E-BD9C-A1795799BDA2}">
      <dgm:prSet/>
      <dgm:spPr/>
      <dgm:t>
        <a:bodyPr/>
        <a:lstStyle/>
        <a:p>
          <a:endParaRPr lang="en-IN"/>
        </a:p>
      </dgm:t>
    </dgm:pt>
    <dgm:pt modelId="{716818A5-3EEA-4BBB-A363-5FBA265D993E}" type="sibTrans" cxnId="{7A4225FB-E332-468E-BD9C-A1795799BDA2}">
      <dgm:prSet/>
      <dgm:spPr/>
      <dgm:t>
        <a:bodyPr/>
        <a:lstStyle/>
        <a:p>
          <a:endParaRPr lang="en-IN"/>
        </a:p>
      </dgm:t>
    </dgm:pt>
    <dgm:pt modelId="{3E4D42F3-D5B8-40A9-BC89-AAB0A283084C}">
      <dgm:prSet phldrT="[Text]" custT="1"/>
      <dgm:spPr/>
      <dgm:t>
        <a:bodyPr anchor="b"/>
        <a:lstStyle/>
        <a:p>
          <a:pPr marL="263525" indent="-171450" algn="l">
            <a:tabLst/>
          </a:pPr>
          <a:r>
            <a:rPr lang="en-IN" sz="1600" dirty="0"/>
            <a:t>Negative Publicity</a:t>
          </a:r>
        </a:p>
      </dgm:t>
    </dgm:pt>
    <dgm:pt modelId="{40F286EE-D2F1-41F1-AC32-0528EA1A1CDB}" type="parTrans" cxnId="{85F93363-0E8D-410A-A92D-03C60D90B917}">
      <dgm:prSet/>
      <dgm:spPr/>
      <dgm:t>
        <a:bodyPr/>
        <a:lstStyle/>
        <a:p>
          <a:endParaRPr lang="en-IN"/>
        </a:p>
      </dgm:t>
    </dgm:pt>
    <dgm:pt modelId="{F04A688B-1169-496E-AEDC-1BB1E2424218}" type="sibTrans" cxnId="{85F93363-0E8D-410A-A92D-03C60D90B917}">
      <dgm:prSet/>
      <dgm:spPr/>
      <dgm:t>
        <a:bodyPr/>
        <a:lstStyle/>
        <a:p>
          <a:endParaRPr lang="en-IN"/>
        </a:p>
      </dgm:t>
    </dgm:pt>
    <dgm:pt modelId="{0E64CD90-35A0-4C05-8AD3-D24722CF57AB}">
      <dgm:prSet phldrT="[Text]" custT="1"/>
      <dgm:spPr/>
      <dgm:t>
        <a:bodyPr anchor="b"/>
        <a:lstStyle/>
        <a:p>
          <a:pPr marL="263525" indent="-171450" algn="l">
            <a:tabLst/>
          </a:pPr>
          <a:r>
            <a:rPr lang="en-IN" sz="1600" dirty="0"/>
            <a:t>Economic Downturn</a:t>
          </a:r>
        </a:p>
      </dgm:t>
    </dgm:pt>
    <dgm:pt modelId="{B66B6E8D-25C3-46C4-B713-A3A19A768EE2}" type="parTrans" cxnId="{FB825A8D-3250-42D3-9526-878AA8F4856B}">
      <dgm:prSet/>
      <dgm:spPr/>
      <dgm:t>
        <a:bodyPr/>
        <a:lstStyle/>
        <a:p>
          <a:endParaRPr lang="en-IN"/>
        </a:p>
      </dgm:t>
    </dgm:pt>
    <dgm:pt modelId="{27E72866-48BD-4A86-94BE-C015FED560E3}" type="sibTrans" cxnId="{FB825A8D-3250-42D3-9526-878AA8F4856B}">
      <dgm:prSet/>
      <dgm:spPr/>
      <dgm:t>
        <a:bodyPr/>
        <a:lstStyle/>
        <a:p>
          <a:endParaRPr lang="en-IN"/>
        </a:p>
      </dgm:t>
    </dgm:pt>
    <dgm:pt modelId="{C204F6BD-DC9C-43CB-81BB-5162D98F5553}">
      <dgm:prSet phldrT="[Text]" custT="1"/>
      <dgm:spPr/>
      <dgm:t>
        <a:bodyPr anchor="b"/>
        <a:lstStyle/>
        <a:p>
          <a:pPr marL="263525" indent="-171450" algn="l">
            <a:tabLst/>
          </a:pPr>
          <a:r>
            <a:rPr lang="en-IN" sz="1600" dirty="0"/>
            <a:t>Technological Risks</a:t>
          </a:r>
          <a:endParaRPr lang="en-IN" sz="1400" dirty="0"/>
        </a:p>
      </dgm:t>
    </dgm:pt>
    <dgm:pt modelId="{24EB1052-F46D-42D7-9C89-2869DE14267F}" type="parTrans" cxnId="{D867E761-2BD5-4BA2-B96B-876A0E3C881C}">
      <dgm:prSet/>
      <dgm:spPr/>
      <dgm:t>
        <a:bodyPr/>
        <a:lstStyle/>
        <a:p>
          <a:endParaRPr lang="en-IN"/>
        </a:p>
      </dgm:t>
    </dgm:pt>
    <dgm:pt modelId="{29071B0C-BBE3-4FFA-8FB7-A11D6B4A60F0}" type="sibTrans" cxnId="{D867E761-2BD5-4BA2-B96B-876A0E3C881C}">
      <dgm:prSet/>
      <dgm:spPr/>
      <dgm:t>
        <a:bodyPr/>
        <a:lstStyle/>
        <a:p>
          <a:endParaRPr lang="en-IN"/>
        </a:p>
      </dgm:t>
    </dgm:pt>
    <dgm:pt modelId="{ECB3F277-9AEB-4F41-9961-9E71C01917C9}" type="pres">
      <dgm:prSet presAssocID="{39AA1C09-CD37-4573-B5C6-316DFD557B8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EB826FA-52E1-488E-B16F-53B87EEAC899}" type="pres">
      <dgm:prSet presAssocID="{39AA1C09-CD37-4573-B5C6-316DFD557B82}" presName="children" presStyleCnt="0"/>
      <dgm:spPr/>
    </dgm:pt>
    <dgm:pt modelId="{8317FBF7-D5C1-4A02-8BFB-B555C473E7C7}" type="pres">
      <dgm:prSet presAssocID="{39AA1C09-CD37-4573-B5C6-316DFD557B82}" presName="child1group" presStyleCnt="0"/>
      <dgm:spPr/>
    </dgm:pt>
    <dgm:pt modelId="{73592A91-BA3C-4AD9-88D4-F05F730F0AF0}" type="pres">
      <dgm:prSet presAssocID="{39AA1C09-CD37-4573-B5C6-316DFD557B82}" presName="child1" presStyleLbl="bgAcc1" presStyleIdx="0" presStyleCnt="4" custScaleX="129059" custScaleY="133222" custLinFactNeighborX="1212" custLinFactNeighborY="10795"/>
      <dgm:spPr/>
    </dgm:pt>
    <dgm:pt modelId="{A5089AFE-7B78-4100-BBBC-BB36B8A006E0}" type="pres">
      <dgm:prSet presAssocID="{39AA1C09-CD37-4573-B5C6-316DFD557B82}" presName="child1Text" presStyleLbl="bgAcc1" presStyleIdx="0" presStyleCnt="4">
        <dgm:presLayoutVars>
          <dgm:bulletEnabled val="1"/>
        </dgm:presLayoutVars>
      </dgm:prSet>
      <dgm:spPr/>
    </dgm:pt>
    <dgm:pt modelId="{6F2008AC-7B4E-42A5-A213-B90EFC3FB93E}" type="pres">
      <dgm:prSet presAssocID="{39AA1C09-CD37-4573-B5C6-316DFD557B82}" presName="child2group" presStyleCnt="0"/>
      <dgm:spPr/>
    </dgm:pt>
    <dgm:pt modelId="{5FF977CF-5FDD-47B4-A2FC-E09805112E56}" type="pres">
      <dgm:prSet presAssocID="{39AA1C09-CD37-4573-B5C6-316DFD557B82}" presName="child2" presStyleLbl="bgAcc1" presStyleIdx="1" presStyleCnt="4" custScaleX="138495" custScaleY="133892" custLinFactNeighborX="-25094" custLinFactNeighborY="10460"/>
      <dgm:spPr/>
    </dgm:pt>
    <dgm:pt modelId="{D9DFD1C3-6270-42DB-8D09-1AD46B1E2F5E}" type="pres">
      <dgm:prSet presAssocID="{39AA1C09-CD37-4573-B5C6-316DFD557B82}" presName="child2Text" presStyleLbl="bgAcc1" presStyleIdx="1" presStyleCnt="4">
        <dgm:presLayoutVars>
          <dgm:bulletEnabled val="1"/>
        </dgm:presLayoutVars>
      </dgm:prSet>
      <dgm:spPr/>
    </dgm:pt>
    <dgm:pt modelId="{6BDE053C-75EC-406B-B8C1-70B2AF36B803}" type="pres">
      <dgm:prSet presAssocID="{39AA1C09-CD37-4573-B5C6-316DFD557B82}" presName="child3group" presStyleCnt="0"/>
      <dgm:spPr/>
    </dgm:pt>
    <dgm:pt modelId="{873B37F5-6B6E-438A-9C1F-E6A568749A5C}" type="pres">
      <dgm:prSet presAssocID="{39AA1C09-CD37-4573-B5C6-316DFD557B82}" presName="child3" presStyleLbl="bgAcc1" presStyleIdx="2" presStyleCnt="4" custScaleX="135725" custScaleY="132419" custLinFactNeighborX="-23620" custLinFactNeighborY="-64577"/>
      <dgm:spPr/>
    </dgm:pt>
    <dgm:pt modelId="{4B5D5B87-80A0-4C98-9B7D-596BD177B87E}" type="pres">
      <dgm:prSet presAssocID="{39AA1C09-CD37-4573-B5C6-316DFD557B82}" presName="child3Text" presStyleLbl="bgAcc1" presStyleIdx="2" presStyleCnt="4">
        <dgm:presLayoutVars>
          <dgm:bulletEnabled val="1"/>
        </dgm:presLayoutVars>
      </dgm:prSet>
      <dgm:spPr/>
    </dgm:pt>
    <dgm:pt modelId="{B7551ACA-D737-4C8F-8625-9263122196ED}" type="pres">
      <dgm:prSet presAssocID="{39AA1C09-CD37-4573-B5C6-316DFD557B82}" presName="child4group" presStyleCnt="0"/>
      <dgm:spPr/>
    </dgm:pt>
    <dgm:pt modelId="{1ADF048A-827A-48AE-BAD6-FFECA8B88C0C}" type="pres">
      <dgm:prSet presAssocID="{39AA1C09-CD37-4573-B5C6-316DFD557B82}" presName="child4" presStyleLbl="bgAcc1" presStyleIdx="3" presStyleCnt="4" custScaleX="128800" custScaleY="130935" custLinFactNeighborX="808" custLinFactNeighborY="-63951"/>
      <dgm:spPr/>
    </dgm:pt>
    <dgm:pt modelId="{3106D38D-2176-4921-863B-319842AA0F44}" type="pres">
      <dgm:prSet presAssocID="{39AA1C09-CD37-4573-B5C6-316DFD557B82}" presName="child4Text" presStyleLbl="bgAcc1" presStyleIdx="3" presStyleCnt="4">
        <dgm:presLayoutVars>
          <dgm:bulletEnabled val="1"/>
        </dgm:presLayoutVars>
      </dgm:prSet>
      <dgm:spPr/>
    </dgm:pt>
    <dgm:pt modelId="{9785CFF0-6142-4404-B8A7-6D5C9849467B}" type="pres">
      <dgm:prSet presAssocID="{39AA1C09-CD37-4573-B5C6-316DFD557B82}" presName="childPlaceholder" presStyleCnt="0"/>
      <dgm:spPr/>
    </dgm:pt>
    <dgm:pt modelId="{A1C16F26-8DE8-4669-8F76-B67DCC092B93}" type="pres">
      <dgm:prSet presAssocID="{39AA1C09-CD37-4573-B5C6-316DFD557B82}" presName="circle" presStyleCnt="0"/>
      <dgm:spPr/>
    </dgm:pt>
    <dgm:pt modelId="{FD2F5B52-88B3-4D32-9E15-C52BF69E6FC8}" type="pres">
      <dgm:prSet presAssocID="{39AA1C09-CD37-4573-B5C6-316DFD557B82}" presName="quadrant1" presStyleLbl="node1" presStyleIdx="0" presStyleCnt="4" custScaleX="61606" custScaleY="61606">
        <dgm:presLayoutVars>
          <dgm:chMax val="1"/>
          <dgm:bulletEnabled val="1"/>
        </dgm:presLayoutVars>
      </dgm:prSet>
      <dgm:spPr/>
    </dgm:pt>
    <dgm:pt modelId="{F97A0C75-95F1-42CC-8090-165720CCE6F3}" type="pres">
      <dgm:prSet presAssocID="{39AA1C09-CD37-4573-B5C6-316DFD557B82}" presName="quadrant2" presStyleLbl="node1" presStyleIdx="1" presStyleCnt="4" custScaleX="62335" custScaleY="61442" custLinFactNeighborX="-38552" custLinFactNeighborY="663">
        <dgm:presLayoutVars>
          <dgm:chMax val="1"/>
          <dgm:bulletEnabled val="1"/>
        </dgm:presLayoutVars>
      </dgm:prSet>
      <dgm:spPr/>
    </dgm:pt>
    <dgm:pt modelId="{01B964B9-2017-45EE-9BC2-21FAEEF8FA97}" type="pres">
      <dgm:prSet presAssocID="{39AA1C09-CD37-4573-B5C6-316DFD557B82}" presName="quadrant3" presStyleLbl="node1" presStyleIdx="2" presStyleCnt="4" custScaleX="61606" custScaleY="61606" custLinFactNeighborX="-38090" custLinFactNeighborY="-38503">
        <dgm:presLayoutVars>
          <dgm:chMax val="1"/>
          <dgm:bulletEnabled val="1"/>
        </dgm:presLayoutVars>
      </dgm:prSet>
      <dgm:spPr/>
    </dgm:pt>
    <dgm:pt modelId="{5E303755-E998-436C-9302-7E7131DF22F0}" type="pres">
      <dgm:prSet presAssocID="{39AA1C09-CD37-4573-B5C6-316DFD557B82}" presName="quadrant4" presStyleLbl="node1" presStyleIdx="3" presStyleCnt="4" custScaleX="62635" custScaleY="62524" custLinFactNeighborX="0" custLinFactNeighborY="-38959">
        <dgm:presLayoutVars>
          <dgm:chMax val="1"/>
          <dgm:bulletEnabled val="1"/>
        </dgm:presLayoutVars>
      </dgm:prSet>
      <dgm:spPr/>
    </dgm:pt>
    <dgm:pt modelId="{CDE36DD3-BE86-48C8-B5E1-6E57B2076E1D}" type="pres">
      <dgm:prSet presAssocID="{39AA1C09-CD37-4573-B5C6-316DFD557B82}" presName="quadrantPlaceholder" presStyleCnt="0"/>
      <dgm:spPr/>
    </dgm:pt>
    <dgm:pt modelId="{9DE4A2BF-6CA7-43F1-8685-90F04348F20C}" type="pres">
      <dgm:prSet presAssocID="{39AA1C09-CD37-4573-B5C6-316DFD557B82}" presName="center1" presStyleLbl="fgShp" presStyleIdx="0" presStyleCnt="2" custScaleY="83989" custLinFactNeighborX="-54044" custLinFactNeighborY="-70656"/>
      <dgm:spPr/>
    </dgm:pt>
    <dgm:pt modelId="{2A571E9E-44CD-42CF-955D-B31375C0C18C}" type="pres">
      <dgm:prSet presAssocID="{39AA1C09-CD37-4573-B5C6-316DFD557B82}" presName="center2" presStyleLbl="fgShp" presStyleIdx="1" presStyleCnt="2" custLinFactNeighborX="-51312" custLinFactNeighborY="-75977"/>
      <dgm:spPr/>
    </dgm:pt>
  </dgm:ptLst>
  <dgm:cxnLst>
    <dgm:cxn modelId="{B14E3707-B590-44C4-8615-46FFE5638A26}" type="presOf" srcId="{E9B208A9-EE9B-493C-BD13-5B78B85DD7EE}" destId="{5E303755-E998-436C-9302-7E7131DF22F0}" srcOrd="0" destOrd="0" presId="urn:microsoft.com/office/officeart/2005/8/layout/cycle4"/>
    <dgm:cxn modelId="{C9F1D70D-C3B3-4AE5-8766-541740EBED03}" type="presOf" srcId="{3E4D42F3-D5B8-40A9-BC89-AAB0A283084C}" destId="{4B5D5B87-80A0-4C98-9B7D-596BD177B87E}" srcOrd="1" destOrd="1" presId="urn:microsoft.com/office/officeart/2005/8/layout/cycle4"/>
    <dgm:cxn modelId="{D9A75E14-A365-4A2C-86E5-E1D61BAFD81F}" type="presOf" srcId="{C204F6BD-DC9C-43CB-81BB-5162D98F5553}" destId="{873B37F5-6B6E-438A-9C1F-E6A568749A5C}" srcOrd="0" destOrd="3" presId="urn:microsoft.com/office/officeart/2005/8/layout/cycle4"/>
    <dgm:cxn modelId="{CB69F018-043E-4882-B291-EF79043A5B6A}" type="presOf" srcId="{5210A3CE-773E-49B3-8C46-E883B203E92A}" destId="{73592A91-BA3C-4AD9-88D4-F05F730F0AF0}" srcOrd="0" destOrd="2" presId="urn:microsoft.com/office/officeart/2005/8/layout/cycle4"/>
    <dgm:cxn modelId="{EC7E751B-02FC-46CA-B25E-BA02A1FFAB03}" type="presOf" srcId="{F0FE6E9B-4166-4AAB-8B68-B72F53D0BA40}" destId="{5FF977CF-5FDD-47B4-A2FC-E09805112E56}" srcOrd="0" destOrd="0" presId="urn:microsoft.com/office/officeart/2005/8/layout/cycle4"/>
    <dgm:cxn modelId="{8B006B1E-7DC9-4923-BDB2-495F1664C14E}" type="presOf" srcId="{8C64370A-7AC4-44D0-A9D9-F6E3C87DC65C}" destId="{A5089AFE-7B78-4100-BBBC-BB36B8A006E0}" srcOrd="1" destOrd="4" presId="urn:microsoft.com/office/officeart/2005/8/layout/cycle4"/>
    <dgm:cxn modelId="{F4AF9C27-BA4A-4065-A934-ED5161D42F69}" srcId="{D0B55962-2287-4F45-BC3C-165B7758DC86}" destId="{F0FE6E9B-4166-4AAB-8B68-B72F53D0BA40}" srcOrd="0" destOrd="0" parTransId="{FA2BFAC9-E706-4968-B9F0-79DD6F5DA22A}" sibTransId="{5CB32F39-C1E3-4FF8-B1EB-30832F7D1203}"/>
    <dgm:cxn modelId="{75177C28-704C-45C5-9B3D-25B8F2CC6D15}" type="presOf" srcId="{D5172FB1-DA07-41CB-B8FC-AE4CDE12015B}" destId="{D9DFD1C3-6270-42DB-8D09-1AD46B1E2F5E}" srcOrd="1" destOrd="1" presId="urn:microsoft.com/office/officeart/2005/8/layout/cycle4"/>
    <dgm:cxn modelId="{98526D2A-9410-44C0-B9D1-2F6CA4B569B3}" srcId="{D0B55962-2287-4F45-BC3C-165B7758DC86}" destId="{D5172FB1-DA07-41CB-B8FC-AE4CDE12015B}" srcOrd="1" destOrd="0" parTransId="{28C6D3E9-8C49-4451-B39D-EE7DE901EA08}" sibTransId="{DE24FCAC-D5AE-474C-A72F-35DAC6334F41}"/>
    <dgm:cxn modelId="{E67F6234-5C7D-49EE-84E6-25E44F5CFABA}" type="presOf" srcId="{8C64370A-7AC4-44D0-A9D9-F6E3C87DC65C}" destId="{73592A91-BA3C-4AD9-88D4-F05F730F0AF0}" srcOrd="0" destOrd="4" presId="urn:microsoft.com/office/officeart/2005/8/layout/cycle4"/>
    <dgm:cxn modelId="{862B5E38-22B4-4293-BD3B-014E29BE35F2}" type="presOf" srcId="{0E64CD90-35A0-4C05-8AD3-D24722CF57AB}" destId="{873B37F5-6B6E-438A-9C1F-E6A568749A5C}" srcOrd="0" destOrd="2" presId="urn:microsoft.com/office/officeart/2005/8/layout/cycle4"/>
    <dgm:cxn modelId="{EDE62739-01D0-43B4-99BA-6CA0556BC9C7}" srcId="{39AA1C09-CD37-4573-B5C6-316DFD557B82}" destId="{8D31E7FE-8209-425C-BA66-43EE82406531}" srcOrd="2" destOrd="0" parTransId="{6B869701-E94D-4DE2-890C-A70A107B9022}" sibTransId="{4823CDCE-E3AE-4EF8-82BE-CFA8204B13C4}"/>
    <dgm:cxn modelId="{2E67F43A-8CE1-4DE4-98DC-6A30C53BF90F}" type="presOf" srcId="{D5172FB1-DA07-41CB-B8FC-AE4CDE12015B}" destId="{5FF977CF-5FDD-47B4-A2FC-E09805112E56}" srcOrd="0" destOrd="1" presId="urn:microsoft.com/office/officeart/2005/8/layout/cycle4"/>
    <dgm:cxn modelId="{CFD5165C-6290-42EE-BF0C-A46CE114D77C}" type="presOf" srcId="{F2768A5F-F38E-4496-BA77-046C00EF803A}" destId="{A5089AFE-7B78-4100-BBBC-BB36B8A006E0}" srcOrd="1" destOrd="3" presId="urn:microsoft.com/office/officeart/2005/8/layout/cycle4"/>
    <dgm:cxn modelId="{AEF13941-00B2-4392-93AC-5E520EC33F5A}" type="presOf" srcId="{5210A3CE-773E-49B3-8C46-E883B203E92A}" destId="{A5089AFE-7B78-4100-BBBC-BB36B8A006E0}" srcOrd="1" destOrd="2" presId="urn:microsoft.com/office/officeart/2005/8/layout/cycle4"/>
    <dgm:cxn modelId="{D867E761-2BD5-4BA2-B96B-876A0E3C881C}" srcId="{8D31E7FE-8209-425C-BA66-43EE82406531}" destId="{C204F6BD-DC9C-43CB-81BB-5162D98F5553}" srcOrd="3" destOrd="0" parTransId="{24EB1052-F46D-42D7-9C89-2869DE14267F}" sibTransId="{29071B0C-BBE3-4FFA-8FB7-A11D6B4A60F0}"/>
    <dgm:cxn modelId="{85F93363-0E8D-410A-A92D-03C60D90B917}" srcId="{8D31E7FE-8209-425C-BA66-43EE82406531}" destId="{3E4D42F3-D5B8-40A9-BC89-AAB0A283084C}" srcOrd="1" destOrd="0" parTransId="{40F286EE-D2F1-41F1-AC32-0528EA1A1CDB}" sibTransId="{F04A688B-1169-496E-AEDC-1BB1E2424218}"/>
    <dgm:cxn modelId="{542D3464-6DC6-4C3A-A9A3-4AC83D2C3826}" type="presOf" srcId="{D0B55962-2287-4F45-BC3C-165B7758DC86}" destId="{F97A0C75-95F1-42CC-8090-165720CCE6F3}" srcOrd="0" destOrd="0" presId="urn:microsoft.com/office/officeart/2005/8/layout/cycle4"/>
    <dgm:cxn modelId="{1EB1CF48-F390-4CA5-9D4F-A88A143581CB}" type="presOf" srcId="{C0774670-84C8-4AC0-A753-D3714B20284A}" destId="{1ADF048A-827A-48AE-BAD6-FFECA8B88C0C}" srcOrd="0" destOrd="3" presId="urn:microsoft.com/office/officeart/2005/8/layout/cycle4"/>
    <dgm:cxn modelId="{5AE1424A-A4CE-49B3-A446-0EFF85E0D85C}" type="presOf" srcId="{BB75FC9D-14E8-47E4-B59D-FAC9B3008B4A}" destId="{5FF977CF-5FDD-47B4-A2FC-E09805112E56}" srcOrd="0" destOrd="2" presId="urn:microsoft.com/office/officeart/2005/8/layout/cycle4"/>
    <dgm:cxn modelId="{202C7B71-C7AF-403B-8F74-797AAB5E349F}" type="presOf" srcId="{B7517855-D252-4339-9071-CE65884DDB8D}" destId="{73592A91-BA3C-4AD9-88D4-F05F730F0AF0}" srcOrd="0" destOrd="1" presId="urn:microsoft.com/office/officeart/2005/8/layout/cycle4"/>
    <dgm:cxn modelId="{EF4ACC71-1BC9-4E79-8073-6FAB735D1489}" type="presOf" srcId="{C0774670-84C8-4AC0-A753-D3714B20284A}" destId="{3106D38D-2176-4921-863B-319842AA0F44}" srcOrd="1" destOrd="3" presId="urn:microsoft.com/office/officeart/2005/8/layout/cycle4"/>
    <dgm:cxn modelId="{AEDDB174-30B6-4E82-8DD3-359D9471B5FF}" type="presOf" srcId="{C204F6BD-DC9C-43CB-81BB-5162D98F5553}" destId="{4B5D5B87-80A0-4C98-9B7D-596BD177B87E}" srcOrd="1" destOrd="3" presId="urn:microsoft.com/office/officeart/2005/8/layout/cycle4"/>
    <dgm:cxn modelId="{3AB89455-F11B-4C54-8510-DAB9B86B6B64}" srcId="{24528651-4A28-46D0-8FF4-8BA5BCFF906E}" destId="{8C64370A-7AC4-44D0-A9D9-F6E3C87DC65C}" srcOrd="4" destOrd="0" parTransId="{AEE2F63E-D07A-4ED1-B41A-AA48FD747565}" sibTransId="{E0D31A24-6971-4D2A-97C4-5896BA4E2CDB}"/>
    <dgm:cxn modelId="{5A298376-0285-4105-B3DD-4E97836C6788}" type="presOf" srcId="{E559975B-AC4D-4B01-AA7A-2B1D63345903}" destId="{A5089AFE-7B78-4100-BBBC-BB36B8A006E0}" srcOrd="1" destOrd="0" presId="urn:microsoft.com/office/officeart/2005/8/layout/cycle4"/>
    <dgm:cxn modelId="{B882BB56-80DA-4705-83A6-228230FFD16F}" type="presOf" srcId="{BB75FC9D-14E8-47E4-B59D-FAC9B3008B4A}" destId="{D9DFD1C3-6270-42DB-8D09-1AD46B1E2F5E}" srcOrd="1" destOrd="2" presId="urn:microsoft.com/office/officeart/2005/8/layout/cycle4"/>
    <dgm:cxn modelId="{024EFE7D-9900-4FCB-ADD0-F49727F214FC}" srcId="{39AA1C09-CD37-4573-B5C6-316DFD557B82}" destId="{E9B208A9-EE9B-493C-BD13-5B78B85DD7EE}" srcOrd="3" destOrd="0" parTransId="{50CD0CBD-338E-4871-A993-111B78925078}" sibTransId="{D640585A-33CB-497D-9E8C-D69DE887CD6A}"/>
    <dgm:cxn modelId="{73E62884-7B06-49EC-9911-29D7A393ACCF}" type="presOf" srcId="{6738D21E-C076-4BC8-B2BD-34BE9B8110F5}" destId="{3106D38D-2176-4921-863B-319842AA0F44}" srcOrd="1" destOrd="0" presId="urn:microsoft.com/office/officeart/2005/8/layout/cycle4"/>
    <dgm:cxn modelId="{F8313D8A-6624-4E31-9769-789706497025}" srcId="{24528651-4A28-46D0-8FF4-8BA5BCFF906E}" destId="{E559975B-AC4D-4B01-AA7A-2B1D63345903}" srcOrd="0" destOrd="0" parTransId="{842D35EF-D15D-4319-B2DB-EC17AEA3A2C1}" sibTransId="{DA3C74A9-F3C0-467F-9DE8-55C16EE9C17F}"/>
    <dgm:cxn modelId="{01BE508C-7B27-47B9-9FAF-BAEE1F8E7E3E}" type="presOf" srcId="{8D06C1BF-CD5E-4287-97DB-4ECC0B405978}" destId="{873B37F5-6B6E-438A-9C1F-E6A568749A5C}" srcOrd="0" destOrd="0" presId="urn:microsoft.com/office/officeart/2005/8/layout/cycle4"/>
    <dgm:cxn modelId="{37CB278D-7331-47D6-860F-A1624D3FB31A}" srcId="{D0B55962-2287-4F45-BC3C-165B7758DC86}" destId="{BB75FC9D-14E8-47E4-B59D-FAC9B3008B4A}" srcOrd="2" destOrd="0" parTransId="{FE8FC8F7-EDE2-4459-B7E1-61C942C75456}" sibTransId="{01C3D3EB-FE37-4402-8408-5615C9E16E4F}"/>
    <dgm:cxn modelId="{FB825A8D-3250-42D3-9526-878AA8F4856B}" srcId="{8D31E7FE-8209-425C-BA66-43EE82406531}" destId="{0E64CD90-35A0-4C05-8AD3-D24722CF57AB}" srcOrd="2" destOrd="0" parTransId="{B66B6E8D-25C3-46C4-B713-A3A19A768EE2}" sibTransId="{27E72866-48BD-4A86-94BE-C015FED560E3}"/>
    <dgm:cxn modelId="{ECC0B397-97CF-4641-A8AD-5F34ACC8DEB5}" srcId="{D0B55962-2287-4F45-BC3C-165B7758DC86}" destId="{BB3925A1-6CDE-46C6-AE9C-42D7D0262A67}" srcOrd="3" destOrd="0" parTransId="{9892D6CD-5134-4577-A510-BE46AFF1C46F}" sibTransId="{F697F4C2-9EA9-4799-9A47-305BABAF8F3B}"/>
    <dgm:cxn modelId="{A2F6F799-16D2-47D8-94E8-7745E4F34B0D}" srcId="{8D31E7FE-8209-425C-BA66-43EE82406531}" destId="{8D06C1BF-CD5E-4287-97DB-4ECC0B405978}" srcOrd="0" destOrd="0" parTransId="{27B19F72-A8DF-4F3D-AFBB-167E473C4207}" sibTransId="{56FDB30F-694A-48FD-A81F-A7A0089D12E6}"/>
    <dgm:cxn modelId="{9E28FD9A-64C6-4684-AB4B-42914040BBE5}" type="presOf" srcId="{6738D21E-C076-4BC8-B2BD-34BE9B8110F5}" destId="{1ADF048A-827A-48AE-BAD6-FFECA8B88C0C}" srcOrd="0" destOrd="0" presId="urn:microsoft.com/office/officeart/2005/8/layout/cycle4"/>
    <dgm:cxn modelId="{812B56A3-8826-4718-86F7-E01B74D1F62C}" type="presOf" srcId="{E559975B-AC4D-4B01-AA7A-2B1D63345903}" destId="{73592A91-BA3C-4AD9-88D4-F05F730F0AF0}" srcOrd="0" destOrd="0" presId="urn:microsoft.com/office/officeart/2005/8/layout/cycle4"/>
    <dgm:cxn modelId="{899208A4-4B97-4669-9B8E-9894F2D422B5}" srcId="{E9B208A9-EE9B-493C-BD13-5B78B85DD7EE}" destId="{879B4A2E-05E9-42DF-A18C-9AB0A67E1D93}" srcOrd="2" destOrd="0" parTransId="{5AF6A821-01E3-45D1-B04D-6C72CBB9ADF1}" sibTransId="{BA068939-4C7A-4553-8F0B-0EF79F1641EE}"/>
    <dgm:cxn modelId="{D60721A4-FF45-4F4D-A8BE-5A03D1F55497}" srcId="{24528651-4A28-46D0-8FF4-8BA5BCFF906E}" destId="{B7517855-D252-4339-9071-CE65884DDB8D}" srcOrd="1" destOrd="0" parTransId="{81EB8C55-81F5-4268-A8E2-E67DC29CDCFD}" sibTransId="{3F2CBEE0-1C8B-4FD9-8F6F-3AFD5190BEFB}"/>
    <dgm:cxn modelId="{A7D3B3AD-46A6-409B-897C-BC397B7612AA}" srcId="{39AA1C09-CD37-4573-B5C6-316DFD557B82}" destId="{24528651-4A28-46D0-8FF4-8BA5BCFF906E}" srcOrd="0" destOrd="0" parTransId="{55505679-7749-4D2B-B354-E2D915060A58}" sibTransId="{0B42DD63-CCC8-4E5D-8846-DA007DC810D4}"/>
    <dgm:cxn modelId="{06D86AAE-9E8E-407F-8F06-64C345B1A839}" type="presOf" srcId="{F0FE6E9B-4166-4AAB-8B68-B72F53D0BA40}" destId="{D9DFD1C3-6270-42DB-8D09-1AD46B1E2F5E}" srcOrd="1" destOrd="0" presId="urn:microsoft.com/office/officeart/2005/8/layout/cycle4"/>
    <dgm:cxn modelId="{5BB332B6-656C-453C-8C11-89CA006749C9}" srcId="{E9B208A9-EE9B-493C-BD13-5B78B85DD7EE}" destId="{6738D21E-C076-4BC8-B2BD-34BE9B8110F5}" srcOrd="0" destOrd="0" parTransId="{5D5F361F-98D0-4C82-AC19-D20BE8CC3548}" sibTransId="{CA23251D-0FFC-4CFD-A0B3-38D804F0F239}"/>
    <dgm:cxn modelId="{F889BAB7-7300-4247-8117-713FAA0291CF}" type="presOf" srcId="{BB3925A1-6CDE-46C6-AE9C-42D7D0262A67}" destId="{5FF977CF-5FDD-47B4-A2FC-E09805112E56}" srcOrd="0" destOrd="3" presId="urn:microsoft.com/office/officeart/2005/8/layout/cycle4"/>
    <dgm:cxn modelId="{83E680B9-BAA0-4468-8542-192BD510DB8B}" type="presOf" srcId="{0E64CD90-35A0-4C05-8AD3-D24722CF57AB}" destId="{4B5D5B87-80A0-4C98-9B7D-596BD177B87E}" srcOrd="1" destOrd="2" presId="urn:microsoft.com/office/officeart/2005/8/layout/cycle4"/>
    <dgm:cxn modelId="{5714F0BE-93EA-4BA2-B126-46DC206AE07D}" type="presOf" srcId="{879B4A2E-05E9-42DF-A18C-9AB0A67E1D93}" destId="{3106D38D-2176-4921-863B-319842AA0F44}" srcOrd="1" destOrd="2" presId="urn:microsoft.com/office/officeart/2005/8/layout/cycle4"/>
    <dgm:cxn modelId="{D0C04CC5-90D6-4219-A8C5-138DD7A3F6AD}" type="presOf" srcId="{4C986E9B-F16E-45E0-859D-AD7B74C8D31E}" destId="{3106D38D-2176-4921-863B-319842AA0F44}" srcOrd="1" destOrd="1" presId="urn:microsoft.com/office/officeart/2005/8/layout/cycle4"/>
    <dgm:cxn modelId="{8A8899CA-FA4E-444D-934F-620180B8072D}" type="presOf" srcId="{8D31E7FE-8209-425C-BA66-43EE82406531}" destId="{01B964B9-2017-45EE-9BC2-21FAEEF8FA97}" srcOrd="0" destOrd="0" presId="urn:microsoft.com/office/officeart/2005/8/layout/cycle4"/>
    <dgm:cxn modelId="{533D9FCF-8F13-45D6-9A6C-23296CDBE4D7}" type="presOf" srcId="{24528651-4A28-46D0-8FF4-8BA5BCFF906E}" destId="{FD2F5B52-88B3-4D32-9E15-C52BF69E6FC8}" srcOrd="0" destOrd="0" presId="urn:microsoft.com/office/officeart/2005/8/layout/cycle4"/>
    <dgm:cxn modelId="{E80C61D2-FB48-477E-8B53-1916C34BD12F}" type="presOf" srcId="{BB3925A1-6CDE-46C6-AE9C-42D7D0262A67}" destId="{D9DFD1C3-6270-42DB-8D09-1AD46B1E2F5E}" srcOrd="1" destOrd="3" presId="urn:microsoft.com/office/officeart/2005/8/layout/cycle4"/>
    <dgm:cxn modelId="{5CE5BCD8-748A-46AD-B12C-8D7F5A9B3261}" type="presOf" srcId="{B7517855-D252-4339-9071-CE65884DDB8D}" destId="{A5089AFE-7B78-4100-BBBC-BB36B8A006E0}" srcOrd="1" destOrd="1" presId="urn:microsoft.com/office/officeart/2005/8/layout/cycle4"/>
    <dgm:cxn modelId="{DA7976DE-DD9F-4751-AE67-2F4F8C4D3E6A}" srcId="{E9B208A9-EE9B-493C-BD13-5B78B85DD7EE}" destId="{4C986E9B-F16E-45E0-859D-AD7B74C8D31E}" srcOrd="1" destOrd="0" parTransId="{1FAB4A85-3E8F-4F5B-A8BF-E4C7407DF7FC}" sibTransId="{EA98C622-57B6-4BF3-86A0-EB769E6DCE2A}"/>
    <dgm:cxn modelId="{704700E3-80EE-457B-90C9-6685FE445033}" srcId="{39AA1C09-CD37-4573-B5C6-316DFD557B82}" destId="{D0B55962-2287-4F45-BC3C-165B7758DC86}" srcOrd="1" destOrd="0" parTransId="{066F20C2-197A-4D52-B6E8-6BE2C4EA520A}" sibTransId="{47C02F97-1A1A-4DB8-BD4C-A888495D5C72}"/>
    <dgm:cxn modelId="{E8A42BE4-335C-4F40-8E94-5F28DAC0B1D6}" srcId="{24528651-4A28-46D0-8FF4-8BA5BCFF906E}" destId="{5210A3CE-773E-49B3-8C46-E883B203E92A}" srcOrd="2" destOrd="0" parTransId="{F0D082A3-1D6B-4212-A80B-FF3D5D937AC1}" sibTransId="{5D5DAFD8-E665-453C-B85B-AF32886BF176}"/>
    <dgm:cxn modelId="{02BC79E4-6085-45CF-9742-E8B67DE79688}" type="presOf" srcId="{8D06C1BF-CD5E-4287-97DB-4ECC0B405978}" destId="{4B5D5B87-80A0-4C98-9B7D-596BD177B87E}" srcOrd="1" destOrd="0" presId="urn:microsoft.com/office/officeart/2005/8/layout/cycle4"/>
    <dgm:cxn modelId="{68EAABE4-1409-4650-B5A5-3A32DCB1ED81}" type="presOf" srcId="{F2768A5F-F38E-4496-BA77-046C00EF803A}" destId="{73592A91-BA3C-4AD9-88D4-F05F730F0AF0}" srcOrd="0" destOrd="3" presId="urn:microsoft.com/office/officeart/2005/8/layout/cycle4"/>
    <dgm:cxn modelId="{73094CEE-0099-45EA-8C2E-EEA1875E4CD6}" type="presOf" srcId="{3E4D42F3-D5B8-40A9-BC89-AAB0A283084C}" destId="{873B37F5-6B6E-438A-9C1F-E6A568749A5C}" srcOrd="0" destOrd="1" presId="urn:microsoft.com/office/officeart/2005/8/layout/cycle4"/>
    <dgm:cxn modelId="{4E1157F2-02B7-47EE-BF67-A75CA5ED792E}" srcId="{24528651-4A28-46D0-8FF4-8BA5BCFF906E}" destId="{F2768A5F-F38E-4496-BA77-046C00EF803A}" srcOrd="3" destOrd="0" parTransId="{C2761C30-2287-4EEA-B4D1-A92673C0052A}" sibTransId="{A101BFC5-4A26-47AA-A5CC-DCE6A748BE18}"/>
    <dgm:cxn modelId="{0A3591F5-22F4-4C2D-B4AF-C53B4DDB8D94}" type="presOf" srcId="{879B4A2E-05E9-42DF-A18C-9AB0A67E1D93}" destId="{1ADF048A-827A-48AE-BAD6-FFECA8B88C0C}" srcOrd="0" destOrd="2" presId="urn:microsoft.com/office/officeart/2005/8/layout/cycle4"/>
    <dgm:cxn modelId="{629827F7-90D1-43EE-9A8D-28BE4B5CD5A1}" type="presOf" srcId="{4C986E9B-F16E-45E0-859D-AD7B74C8D31E}" destId="{1ADF048A-827A-48AE-BAD6-FFECA8B88C0C}" srcOrd="0" destOrd="1" presId="urn:microsoft.com/office/officeart/2005/8/layout/cycle4"/>
    <dgm:cxn modelId="{ABBBD3F7-4469-43BC-A5C4-56F80066461D}" type="presOf" srcId="{39AA1C09-CD37-4573-B5C6-316DFD557B82}" destId="{ECB3F277-9AEB-4F41-9961-9E71C01917C9}" srcOrd="0" destOrd="0" presId="urn:microsoft.com/office/officeart/2005/8/layout/cycle4"/>
    <dgm:cxn modelId="{7A4225FB-E332-468E-BD9C-A1795799BDA2}" srcId="{E9B208A9-EE9B-493C-BD13-5B78B85DD7EE}" destId="{C0774670-84C8-4AC0-A753-D3714B20284A}" srcOrd="3" destOrd="0" parTransId="{0C522A87-C8F2-420C-A01E-FCFEADC28527}" sibTransId="{716818A5-3EEA-4BBB-A363-5FBA265D993E}"/>
    <dgm:cxn modelId="{A6FC372F-9B2D-4CF6-813A-E703325D24B5}" type="presParOf" srcId="{ECB3F277-9AEB-4F41-9961-9E71C01917C9}" destId="{AEB826FA-52E1-488E-B16F-53B87EEAC899}" srcOrd="0" destOrd="0" presId="urn:microsoft.com/office/officeart/2005/8/layout/cycle4"/>
    <dgm:cxn modelId="{228C5CC0-0E79-4E98-843A-AACFC2CD93A1}" type="presParOf" srcId="{AEB826FA-52E1-488E-B16F-53B87EEAC899}" destId="{8317FBF7-D5C1-4A02-8BFB-B555C473E7C7}" srcOrd="0" destOrd="0" presId="urn:microsoft.com/office/officeart/2005/8/layout/cycle4"/>
    <dgm:cxn modelId="{755775DF-4BEB-4DA3-8DDC-A4FA586B2BBB}" type="presParOf" srcId="{8317FBF7-D5C1-4A02-8BFB-B555C473E7C7}" destId="{73592A91-BA3C-4AD9-88D4-F05F730F0AF0}" srcOrd="0" destOrd="0" presId="urn:microsoft.com/office/officeart/2005/8/layout/cycle4"/>
    <dgm:cxn modelId="{9C327F05-0E3C-4D9C-9402-73D5A8705603}" type="presParOf" srcId="{8317FBF7-D5C1-4A02-8BFB-B555C473E7C7}" destId="{A5089AFE-7B78-4100-BBBC-BB36B8A006E0}" srcOrd="1" destOrd="0" presId="urn:microsoft.com/office/officeart/2005/8/layout/cycle4"/>
    <dgm:cxn modelId="{90FBF445-143B-4896-82D4-E497F703A6FF}" type="presParOf" srcId="{AEB826FA-52E1-488E-B16F-53B87EEAC899}" destId="{6F2008AC-7B4E-42A5-A213-B90EFC3FB93E}" srcOrd="1" destOrd="0" presId="urn:microsoft.com/office/officeart/2005/8/layout/cycle4"/>
    <dgm:cxn modelId="{EBC54044-DB60-4498-AD3F-D3A14950E6AA}" type="presParOf" srcId="{6F2008AC-7B4E-42A5-A213-B90EFC3FB93E}" destId="{5FF977CF-5FDD-47B4-A2FC-E09805112E56}" srcOrd="0" destOrd="0" presId="urn:microsoft.com/office/officeart/2005/8/layout/cycle4"/>
    <dgm:cxn modelId="{6CFA0C79-7175-4FC3-B0BD-EC1366765953}" type="presParOf" srcId="{6F2008AC-7B4E-42A5-A213-B90EFC3FB93E}" destId="{D9DFD1C3-6270-42DB-8D09-1AD46B1E2F5E}" srcOrd="1" destOrd="0" presId="urn:microsoft.com/office/officeart/2005/8/layout/cycle4"/>
    <dgm:cxn modelId="{B61F29E1-C05B-449B-92C7-B2E0003AF555}" type="presParOf" srcId="{AEB826FA-52E1-488E-B16F-53B87EEAC899}" destId="{6BDE053C-75EC-406B-B8C1-70B2AF36B803}" srcOrd="2" destOrd="0" presId="urn:microsoft.com/office/officeart/2005/8/layout/cycle4"/>
    <dgm:cxn modelId="{C582DA36-905A-4A24-B03B-A4C1B161563E}" type="presParOf" srcId="{6BDE053C-75EC-406B-B8C1-70B2AF36B803}" destId="{873B37F5-6B6E-438A-9C1F-E6A568749A5C}" srcOrd="0" destOrd="0" presId="urn:microsoft.com/office/officeart/2005/8/layout/cycle4"/>
    <dgm:cxn modelId="{10167C84-EE8B-4341-9D78-AE218818EB38}" type="presParOf" srcId="{6BDE053C-75EC-406B-B8C1-70B2AF36B803}" destId="{4B5D5B87-80A0-4C98-9B7D-596BD177B87E}" srcOrd="1" destOrd="0" presId="urn:microsoft.com/office/officeart/2005/8/layout/cycle4"/>
    <dgm:cxn modelId="{450A692A-122D-4397-A7F3-732BB68FA910}" type="presParOf" srcId="{AEB826FA-52E1-488E-B16F-53B87EEAC899}" destId="{B7551ACA-D737-4C8F-8625-9263122196ED}" srcOrd="3" destOrd="0" presId="urn:microsoft.com/office/officeart/2005/8/layout/cycle4"/>
    <dgm:cxn modelId="{A07AFABF-BB19-4F06-831C-B4B19861F287}" type="presParOf" srcId="{B7551ACA-D737-4C8F-8625-9263122196ED}" destId="{1ADF048A-827A-48AE-BAD6-FFECA8B88C0C}" srcOrd="0" destOrd="0" presId="urn:microsoft.com/office/officeart/2005/8/layout/cycle4"/>
    <dgm:cxn modelId="{71EE97C7-DE58-47F7-B0DE-430CA838CBBA}" type="presParOf" srcId="{B7551ACA-D737-4C8F-8625-9263122196ED}" destId="{3106D38D-2176-4921-863B-319842AA0F44}" srcOrd="1" destOrd="0" presId="urn:microsoft.com/office/officeart/2005/8/layout/cycle4"/>
    <dgm:cxn modelId="{E5B575AA-A336-4130-AE53-912E6CA5E949}" type="presParOf" srcId="{AEB826FA-52E1-488E-B16F-53B87EEAC899}" destId="{9785CFF0-6142-4404-B8A7-6D5C9849467B}" srcOrd="4" destOrd="0" presId="urn:microsoft.com/office/officeart/2005/8/layout/cycle4"/>
    <dgm:cxn modelId="{1F9B017B-17EA-477F-B995-E34FD40646C9}" type="presParOf" srcId="{ECB3F277-9AEB-4F41-9961-9E71C01917C9}" destId="{A1C16F26-8DE8-4669-8F76-B67DCC092B93}" srcOrd="1" destOrd="0" presId="urn:microsoft.com/office/officeart/2005/8/layout/cycle4"/>
    <dgm:cxn modelId="{1854D431-9C0A-4B78-9599-DE276C4F93E9}" type="presParOf" srcId="{A1C16F26-8DE8-4669-8F76-B67DCC092B93}" destId="{FD2F5B52-88B3-4D32-9E15-C52BF69E6FC8}" srcOrd="0" destOrd="0" presId="urn:microsoft.com/office/officeart/2005/8/layout/cycle4"/>
    <dgm:cxn modelId="{97B05DB8-77F3-4CFD-A815-B00DEA5F439E}" type="presParOf" srcId="{A1C16F26-8DE8-4669-8F76-B67DCC092B93}" destId="{F97A0C75-95F1-42CC-8090-165720CCE6F3}" srcOrd="1" destOrd="0" presId="urn:microsoft.com/office/officeart/2005/8/layout/cycle4"/>
    <dgm:cxn modelId="{2E3ABAAE-BCFC-4EC7-96E3-64EF787812D6}" type="presParOf" srcId="{A1C16F26-8DE8-4669-8F76-B67DCC092B93}" destId="{01B964B9-2017-45EE-9BC2-21FAEEF8FA97}" srcOrd="2" destOrd="0" presId="urn:microsoft.com/office/officeart/2005/8/layout/cycle4"/>
    <dgm:cxn modelId="{88357016-63CF-4C5A-9EB8-ACF63AC6B656}" type="presParOf" srcId="{A1C16F26-8DE8-4669-8F76-B67DCC092B93}" destId="{5E303755-E998-436C-9302-7E7131DF22F0}" srcOrd="3" destOrd="0" presId="urn:microsoft.com/office/officeart/2005/8/layout/cycle4"/>
    <dgm:cxn modelId="{E414FC75-5725-4B85-86AF-C0495AAAFF57}" type="presParOf" srcId="{A1C16F26-8DE8-4669-8F76-B67DCC092B93}" destId="{CDE36DD3-BE86-48C8-B5E1-6E57B2076E1D}" srcOrd="4" destOrd="0" presId="urn:microsoft.com/office/officeart/2005/8/layout/cycle4"/>
    <dgm:cxn modelId="{16DF1E13-3BEF-4526-B492-4C8F3DD4AB2A}" type="presParOf" srcId="{ECB3F277-9AEB-4F41-9961-9E71C01917C9}" destId="{9DE4A2BF-6CA7-43F1-8685-90F04348F20C}" srcOrd="2" destOrd="0" presId="urn:microsoft.com/office/officeart/2005/8/layout/cycle4"/>
    <dgm:cxn modelId="{0DDECE49-5B39-4261-A90C-744EBD2C1F00}" type="presParOf" srcId="{ECB3F277-9AEB-4F41-9961-9E71C01917C9}" destId="{2A571E9E-44CD-42CF-955D-B31375C0C18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B960CB-04E9-4BFA-B76A-A30D20F241AA}" type="doc">
      <dgm:prSet loTypeId="urn:microsoft.com/office/officeart/2005/8/layout/vList3" loCatId="list" qsTypeId="urn:microsoft.com/office/officeart/2005/8/quickstyle/3d4" qsCatId="3D" csTypeId="urn:microsoft.com/office/officeart/2005/8/colors/accent2_1" csCatId="accent2" phldr="1"/>
      <dgm:spPr/>
    </dgm:pt>
    <dgm:pt modelId="{1E4B177D-B0E8-4584-925B-9E0BD9B42D5D}">
      <dgm:prSet phldrT="[Text]"/>
      <dgm:spPr/>
      <dgm:t>
        <a:bodyPr/>
        <a:lstStyle/>
        <a:p>
          <a:r>
            <a:rPr lang="en-IN" dirty="0"/>
            <a:t>User Growth </a:t>
          </a:r>
        </a:p>
      </dgm:t>
    </dgm:pt>
    <dgm:pt modelId="{D0E135AD-6C52-4885-86A0-CE834607D2AE}" type="parTrans" cxnId="{FAFD2D4E-D02B-4599-A34C-FF5D881007E4}">
      <dgm:prSet/>
      <dgm:spPr/>
      <dgm:t>
        <a:bodyPr/>
        <a:lstStyle/>
        <a:p>
          <a:endParaRPr lang="en-IN"/>
        </a:p>
      </dgm:t>
    </dgm:pt>
    <dgm:pt modelId="{EA219A11-4D13-4B61-A87C-9406DE041989}" type="sibTrans" cxnId="{FAFD2D4E-D02B-4599-A34C-FF5D881007E4}">
      <dgm:prSet/>
      <dgm:spPr/>
      <dgm:t>
        <a:bodyPr/>
        <a:lstStyle/>
        <a:p>
          <a:endParaRPr lang="en-IN"/>
        </a:p>
      </dgm:t>
    </dgm:pt>
    <dgm:pt modelId="{F2416469-12E4-4454-B287-B82CA1A50B97}">
      <dgm:prSet/>
      <dgm:spPr/>
      <dgm:t>
        <a:bodyPr/>
        <a:lstStyle/>
        <a:p>
          <a:r>
            <a:rPr lang="en-IN" dirty="0"/>
            <a:t>Revenue Model</a:t>
          </a:r>
        </a:p>
      </dgm:t>
    </dgm:pt>
    <dgm:pt modelId="{7D2E7F47-FE4A-4A8D-8E6E-1773621F021C}" type="parTrans" cxnId="{B8F7FBFC-472C-45A9-BEB9-E87D48554FDE}">
      <dgm:prSet/>
      <dgm:spPr/>
      <dgm:t>
        <a:bodyPr/>
        <a:lstStyle/>
        <a:p>
          <a:endParaRPr lang="en-IN"/>
        </a:p>
      </dgm:t>
    </dgm:pt>
    <dgm:pt modelId="{A835B0EF-710A-48F2-9FBD-88B518FD7072}" type="sibTrans" cxnId="{B8F7FBFC-472C-45A9-BEB9-E87D48554FDE}">
      <dgm:prSet/>
      <dgm:spPr/>
      <dgm:t>
        <a:bodyPr/>
        <a:lstStyle/>
        <a:p>
          <a:endParaRPr lang="en-IN"/>
        </a:p>
      </dgm:t>
    </dgm:pt>
    <dgm:pt modelId="{0C546980-02BE-48B0-95F5-400B2A1973E2}">
      <dgm:prSet/>
      <dgm:spPr/>
      <dgm:t>
        <a:bodyPr/>
        <a:lstStyle/>
        <a:p>
          <a:r>
            <a:rPr lang="en-IN"/>
            <a:t>Subscription Fee</a:t>
          </a:r>
          <a:endParaRPr lang="en-IN" dirty="0"/>
        </a:p>
      </dgm:t>
    </dgm:pt>
    <dgm:pt modelId="{FFCE4C0C-752D-44C4-98EA-F766791BA368}" type="parTrans" cxnId="{2A0A81AC-CD22-4C64-B113-BD40AF529CD7}">
      <dgm:prSet/>
      <dgm:spPr/>
      <dgm:t>
        <a:bodyPr/>
        <a:lstStyle/>
        <a:p>
          <a:endParaRPr lang="en-IN"/>
        </a:p>
      </dgm:t>
    </dgm:pt>
    <dgm:pt modelId="{C7E8E4AC-32C8-4CA0-AC42-CE83C0DA2514}" type="sibTrans" cxnId="{2A0A81AC-CD22-4C64-B113-BD40AF529CD7}">
      <dgm:prSet/>
      <dgm:spPr/>
      <dgm:t>
        <a:bodyPr/>
        <a:lstStyle/>
        <a:p>
          <a:endParaRPr lang="en-IN"/>
        </a:p>
      </dgm:t>
    </dgm:pt>
    <dgm:pt modelId="{1C4DD5B2-41C0-438F-8EB0-1B00661E6B7A}">
      <dgm:prSet/>
      <dgm:spPr/>
      <dgm:t>
        <a:bodyPr/>
        <a:lstStyle/>
        <a:p>
          <a:r>
            <a:rPr lang="en-IN"/>
            <a:t>Transaction Fee</a:t>
          </a:r>
          <a:endParaRPr lang="en-IN" dirty="0"/>
        </a:p>
      </dgm:t>
    </dgm:pt>
    <dgm:pt modelId="{5B46FE4D-D440-462D-A87D-A71186B206E3}" type="parTrans" cxnId="{92CE10AE-1CA8-4AA2-B4F4-C4BCC7A780E8}">
      <dgm:prSet/>
      <dgm:spPr/>
      <dgm:t>
        <a:bodyPr/>
        <a:lstStyle/>
        <a:p>
          <a:endParaRPr lang="en-IN"/>
        </a:p>
      </dgm:t>
    </dgm:pt>
    <dgm:pt modelId="{4AF77331-3207-4B7F-A034-4FF97ACF9A9D}" type="sibTrans" cxnId="{92CE10AE-1CA8-4AA2-B4F4-C4BCC7A780E8}">
      <dgm:prSet/>
      <dgm:spPr/>
      <dgm:t>
        <a:bodyPr/>
        <a:lstStyle/>
        <a:p>
          <a:endParaRPr lang="en-IN"/>
        </a:p>
      </dgm:t>
    </dgm:pt>
    <dgm:pt modelId="{EE61D132-0B57-4F59-96C2-6967FFBE2ADD}" type="pres">
      <dgm:prSet presAssocID="{D3B960CB-04E9-4BFA-B76A-A30D20F241AA}" presName="linearFlow" presStyleCnt="0">
        <dgm:presLayoutVars>
          <dgm:dir/>
          <dgm:resizeHandles val="exact"/>
        </dgm:presLayoutVars>
      </dgm:prSet>
      <dgm:spPr/>
    </dgm:pt>
    <dgm:pt modelId="{F8959B76-11E0-4C43-8473-61CAB5BA4F2E}" type="pres">
      <dgm:prSet presAssocID="{1E4B177D-B0E8-4584-925B-9E0BD9B42D5D}" presName="composite" presStyleCnt="0"/>
      <dgm:spPr/>
    </dgm:pt>
    <dgm:pt modelId="{EC455B77-8B1F-4C59-B465-75B17334A1FA}" type="pres">
      <dgm:prSet presAssocID="{1E4B177D-B0E8-4584-925B-9E0BD9B42D5D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53885961-B7F5-4091-8864-2D183013203B}" type="pres">
      <dgm:prSet presAssocID="{1E4B177D-B0E8-4584-925B-9E0BD9B42D5D}" presName="txShp" presStyleLbl="node1" presStyleIdx="0" presStyleCnt="4">
        <dgm:presLayoutVars>
          <dgm:bulletEnabled val="1"/>
        </dgm:presLayoutVars>
      </dgm:prSet>
      <dgm:spPr/>
    </dgm:pt>
    <dgm:pt modelId="{341BBB3B-69D1-4A08-AF4D-855088F19052}" type="pres">
      <dgm:prSet presAssocID="{EA219A11-4D13-4B61-A87C-9406DE041989}" presName="spacing" presStyleCnt="0"/>
      <dgm:spPr/>
    </dgm:pt>
    <dgm:pt modelId="{F498EDD7-F903-4E64-A667-F290518683AA}" type="pres">
      <dgm:prSet presAssocID="{F2416469-12E4-4454-B287-B82CA1A50B97}" presName="composite" presStyleCnt="0"/>
      <dgm:spPr/>
    </dgm:pt>
    <dgm:pt modelId="{15764423-3350-4C91-A197-A2F90425BF1B}" type="pres">
      <dgm:prSet presAssocID="{F2416469-12E4-4454-B287-B82CA1A50B97}" presName="imgShp" presStyleLbl="fgImgPlac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1AF460B8-BAF9-4B16-8471-268FE5372784}" type="pres">
      <dgm:prSet presAssocID="{F2416469-12E4-4454-B287-B82CA1A50B97}" presName="txShp" presStyleLbl="node1" presStyleIdx="1" presStyleCnt="4">
        <dgm:presLayoutVars>
          <dgm:bulletEnabled val="1"/>
        </dgm:presLayoutVars>
      </dgm:prSet>
      <dgm:spPr/>
    </dgm:pt>
    <dgm:pt modelId="{F97F4858-538D-402C-AB5B-9702DD55648E}" type="pres">
      <dgm:prSet presAssocID="{A835B0EF-710A-48F2-9FBD-88B518FD7072}" presName="spacing" presStyleCnt="0"/>
      <dgm:spPr/>
    </dgm:pt>
    <dgm:pt modelId="{6ACF456B-272B-44FA-828C-FCD6F4799DF9}" type="pres">
      <dgm:prSet presAssocID="{0C546980-02BE-48B0-95F5-400B2A1973E2}" presName="composite" presStyleCnt="0"/>
      <dgm:spPr/>
    </dgm:pt>
    <dgm:pt modelId="{071E0DBB-237B-434E-8F9B-02D95AD2FFC0}" type="pres">
      <dgm:prSet presAssocID="{0C546980-02BE-48B0-95F5-400B2A1973E2}" presName="imgShp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93A3683E-D62F-4790-9FE2-54DAB19E3218}" type="pres">
      <dgm:prSet presAssocID="{0C546980-02BE-48B0-95F5-400B2A1973E2}" presName="txShp" presStyleLbl="node1" presStyleIdx="2" presStyleCnt="4">
        <dgm:presLayoutVars>
          <dgm:bulletEnabled val="1"/>
        </dgm:presLayoutVars>
      </dgm:prSet>
      <dgm:spPr/>
    </dgm:pt>
    <dgm:pt modelId="{965637BC-A8A0-4BF3-B1E7-DC8A6628FD34}" type="pres">
      <dgm:prSet presAssocID="{C7E8E4AC-32C8-4CA0-AC42-CE83C0DA2514}" presName="spacing" presStyleCnt="0"/>
      <dgm:spPr/>
    </dgm:pt>
    <dgm:pt modelId="{02869DFB-84BF-4399-A77C-CA0839CE8F51}" type="pres">
      <dgm:prSet presAssocID="{1C4DD5B2-41C0-438F-8EB0-1B00661E6B7A}" presName="composite" presStyleCnt="0"/>
      <dgm:spPr/>
    </dgm:pt>
    <dgm:pt modelId="{5610001D-7EEB-40D8-A201-D32E3501AEAC}" type="pres">
      <dgm:prSet presAssocID="{1C4DD5B2-41C0-438F-8EB0-1B00661E6B7A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25BAB64-ED02-4025-94A4-B764A1CB6B04}" type="pres">
      <dgm:prSet presAssocID="{1C4DD5B2-41C0-438F-8EB0-1B00661E6B7A}" presName="txShp" presStyleLbl="node1" presStyleIdx="3" presStyleCnt="4">
        <dgm:presLayoutVars>
          <dgm:bulletEnabled val="1"/>
        </dgm:presLayoutVars>
      </dgm:prSet>
      <dgm:spPr/>
    </dgm:pt>
  </dgm:ptLst>
  <dgm:cxnLst>
    <dgm:cxn modelId="{FAFD2D4E-D02B-4599-A34C-FF5D881007E4}" srcId="{D3B960CB-04E9-4BFA-B76A-A30D20F241AA}" destId="{1E4B177D-B0E8-4584-925B-9E0BD9B42D5D}" srcOrd="0" destOrd="0" parTransId="{D0E135AD-6C52-4885-86A0-CE834607D2AE}" sibTransId="{EA219A11-4D13-4B61-A87C-9406DE041989}"/>
    <dgm:cxn modelId="{8001FE57-851F-4D44-8AB3-B6D4C624AC9E}" type="presOf" srcId="{D3B960CB-04E9-4BFA-B76A-A30D20F241AA}" destId="{EE61D132-0B57-4F59-96C2-6967FFBE2ADD}" srcOrd="0" destOrd="0" presId="urn:microsoft.com/office/officeart/2005/8/layout/vList3"/>
    <dgm:cxn modelId="{9FA41686-7D5B-4993-83FA-037A31003C2D}" type="presOf" srcId="{1C4DD5B2-41C0-438F-8EB0-1B00661E6B7A}" destId="{625BAB64-ED02-4025-94A4-B764A1CB6B04}" srcOrd="0" destOrd="0" presId="urn:microsoft.com/office/officeart/2005/8/layout/vList3"/>
    <dgm:cxn modelId="{1914F299-1E7C-45E9-A9A9-11EB6FEEBBDD}" type="presOf" srcId="{F2416469-12E4-4454-B287-B82CA1A50B97}" destId="{1AF460B8-BAF9-4B16-8471-268FE5372784}" srcOrd="0" destOrd="0" presId="urn:microsoft.com/office/officeart/2005/8/layout/vList3"/>
    <dgm:cxn modelId="{AEF3CB9E-EB84-44AF-916F-5486DA064DFB}" type="presOf" srcId="{1E4B177D-B0E8-4584-925B-9E0BD9B42D5D}" destId="{53885961-B7F5-4091-8864-2D183013203B}" srcOrd="0" destOrd="0" presId="urn:microsoft.com/office/officeart/2005/8/layout/vList3"/>
    <dgm:cxn modelId="{2A0A81AC-CD22-4C64-B113-BD40AF529CD7}" srcId="{D3B960CB-04E9-4BFA-B76A-A30D20F241AA}" destId="{0C546980-02BE-48B0-95F5-400B2A1973E2}" srcOrd="2" destOrd="0" parTransId="{FFCE4C0C-752D-44C4-98EA-F766791BA368}" sibTransId="{C7E8E4AC-32C8-4CA0-AC42-CE83C0DA2514}"/>
    <dgm:cxn modelId="{92CE10AE-1CA8-4AA2-B4F4-C4BCC7A780E8}" srcId="{D3B960CB-04E9-4BFA-B76A-A30D20F241AA}" destId="{1C4DD5B2-41C0-438F-8EB0-1B00661E6B7A}" srcOrd="3" destOrd="0" parTransId="{5B46FE4D-D440-462D-A87D-A71186B206E3}" sibTransId="{4AF77331-3207-4B7F-A034-4FF97ACF9A9D}"/>
    <dgm:cxn modelId="{178542E6-75D7-404C-AB82-A4D6AD55B880}" type="presOf" srcId="{0C546980-02BE-48B0-95F5-400B2A1973E2}" destId="{93A3683E-D62F-4790-9FE2-54DAB19E3218}" srcOrd="0" destOrd="0" presId="urn:microsoft.com/office/officeart/2005/8/layout/vList3"/>
    <dgm:cxn modelId="{B8F7FBFC-472C-45A9-BEB9-E87D48554FDE}" srcId="{D3B960CB-04E9-4BFA-B76A-A30D20F241AA}" destId="{F2416469-12E4-4454-B287-B82CA1A50B97}" srcOrd="1" destOrd="0" parTransId="{7D2E7F47-FE4A-4A8D-8E6E-1773621F021C}" sibTransId="{A835B0EF-710A-48F2-9FBD-88B518FD7072}"/>
    <dgm:cxn modelId="{6BB330F7-8951-4185-B73E-8280A24F8741}" type="presParOf" srcId="{EE61D132-0B57-4F59-96C2-6967FFBE2ADD}" destId="{F8959B76-11E0-4C43-8473-61CAB5BA4F2E}" srcOrd="0" destOrd="0" presId="urn:microsoft.com/office/officeart/2005/8/layout/vList3"/>
    <dgm:cxn modelId="{9A27266F-0F8C-45D7-8E23-2C578122CCE5}" type="presParOf" srcId="{F8959B76-11E0-4C43-8473-61CAB5BA4F2E}" destId="{EC455B77-8B1F-4C59-B465-75B17334A1FA}" srcOrd="0" destOrd="0" presId="urn:microsoft.com/office/officeart/2005/8/layout/vList3"/>
    <dgm:cxn modelId="{720A1181-3962-40CF-B182-81A4D8159B9D}" type="presParOf" srcId="{F8959B76-11E0-4C43-8473-61CAB5BA4F2E}" destId="{53885961-B7F5-4091-8864-2D183013203B}" srcOrd="1" destOrd="0" presId="urn:microsoft.com/office/officeart/2005/8/layout/vList3"/>
    <dgm:cxn modelId="{3F08CC70-745F-4BFF-B46C-032CC6C38440}" type="presParOf" srcId="{EE61D132-0B57-4F59-96C2-6967FFBE2ADD}" destId="{341BBB3B-69D1-4A08-AF4D-855088F19052}" srcOrd="1" destOrd="0" presId="urn:microsoft.com/office/officeart/2005/8/layout/vList3"/>
    <dgm:cxn modelId="{1A6F4B19-8BDA-4BA8-97D2-F6413971B29F}" type="presParOf" srcId="{EE61D132-0B57-4F59-96C2-6967FFBE2ADD}" destId="{F498EDD7-F903-4E64-A667-F290518683AA}" srcOrd="2" destOrd="0" presId="urn:microsoft.com/office/officeart/2005/8/layout/vList3"/>
    <dgm:cxn modelId="{E3E634B0-A73C-4FF9-93EB-3812C7381979}" type="presParOf" srcId="{F498EDD7-F903-4E64-A667-F290518683AA}" destId="{15764423-3350-4C91-A197-A2F90425BF1B}" srcOrd="0" destOrd="0" presId="urn:microsoft.com/office/officeart/2005/8/layout/vList3"/>
    <dgm:cxn modelId="{4C8B5EB4-A116-45E8-A224-C1901F22A3D2}" type="presParOf" srcId="{F498EDD7-F903-4E64-A667-F290518683AA}" destId="{1AF460B8-BAF9-4B16-8471-268FE5372784}" srcOrd="1" destOrd="0" presId="urn:microsoft.com/office/officeart/2005/8/layout/vList3"/>
    <dgm:cxn modelId="{47AFA758-135D-424B-85CE-FEBD82EA6529}" type="presParOf" srcId="{EE61D132-0B57-4F59-96C2-6967FFBE2ADD}" destId="{F97F4858-538D-402C-AB5B-9702DD55648E}" srcOrd="3" destOrd="0" presId="urn:microsoft.com/office/officeart/2005/8/layout/vList3"/>
    <dgm:cxn modelId="{D3B2E98D-2318-48EA-A7EF-995D884C3E66}" type="presParOf" srcId="{EE61D132-0B57-4F59-96C2-6967FFBE2ADD}" destId="{6ACF456B-272B-44FA-828C-FCD6F4799DF9}" srcOrd="4" destOrd="0" presId="urn:microsoft.com/office/officeart/2005/8/layout/vList3"/>
    <dgm:cxn modelId="{9FEDD424-8483-478E-8B17-1FE1ECC91DD0}" type="presParOf" srcId="{6ACF456B-272B-44FA-828C-FCD6F4799DF9}" destId="{071E0DBB-237B-434E-8F9B-02D95AD2FFC0}" srcOrd="0" destOrd="0" presId="urn:microsoft.com/office/officeart/2005/8/layout/vList3"/>
    <dgm:cxn modelId="{154BCF61-7DD0-4220-89BC-7EE45058D0E9}" type="presParOf" srcId="{6ACF456B-272B-44FA-828C-FCD6F4799DF9}" destId="{93A3683E-D62F-4790-9FE2-54DAB19E3218}" srcOrd="1" destOrd="0" presId="urn:microsoft.com/office/officeart/2005/8/layout/vList3"/>
    <dgm:cxn modelId="{6425AC80-B3C4-47CB-B44A-9B4545F20706}" type="presParOf" srcId="{EE61D132-0B57-4F59-96C2-6967FFBE2ADD}" destId="{965637BC-A8A0-4BF3-B1E7-DC8A6628FD34}" srcOrd="5" destOrd="0" presId="urn:microsoft.com/office/officeart/2005/8/layout/vList3"/>
    <dgm:cxn modelId="{5871EAC3-EF90-45A2-8E77-12A7787A801F}" type="presParOf" srcId="{EE61D132-0B57-4F59-96C2-6967FFBE2ADD}" destId="{02869DFB-84BF-4399-A77C-CA0839CE8F51}" srcOrd="6" destOrd="0" presId="urn:microsoft.com/office/officeart/2005/8/layout/vList3"/>
    <dgm:cxn modelId="{B55C687C-5D0F-43DF-BFAE-7DF525F531BC}" type="presParOf" srcId="{02869DFB-84BF-4399-A77C-CA0839CE8F51}" destId="{5610001D-7EEB-40D8-A201-D32E3501AEAC}" srcOrd="0" destOrd="0" presId="urn:microsoft.com/office/officeart/2005/8/layout/vList3"/>
    <dgm:cxn modelId="{6EFA822A-C57C-457D-AC41-563B310C72E3}" type="presParOf" srcId="{02869DFB-84BF-4399-A77C-CA0839CE8F51}" destId="{625BAB64-ED02-4025-94A4-B764A1CB6B0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DDE401-9663-4FD1-A178-EF2B3FEBBEDB}">
      <dsp:nvSpPr>
        <dsp:cNvPr id="0" name=""/>
        <dsp:cNvSpPr/>
      </dsp:nvSpPr>
      <dsp:spPr>
        <a:xfrm>
          <a:off x="0" y="15329"/>
          <a:ext cx="11328000" cy="505440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Limited Regional Coverage:</a:t>
          </a:r>
          <a:endParaRPr lang="en-IN" sz="2000" kern="1200" dirty="0"/>
        </a:p>
      </dsp:txBody>
      <dsp:txXfrm>
        <a:off x="24674" y="40003"/>
        <a:ext cx="11278652" cy="456092"/>
      </dsp:txXfrm>
    </dsp:sp>
    <dsp:sp modelId="{454993EC-0BFB-4476-9DF6-1E681C97920C}">
      <dsp:nvSpPr>
        <dsp:cNvPr id="0" name=""/>
        <dsp:cNvSpPr/>
      </dsp:nvSpPr>
      <dsp:spPr>
        <a:xfrm>
          <a:off x="0" y="520769"/>
          <a:ext cx="11328000" cy="656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66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 err="1"/>
            <a:t>MaidMatch</a:t>
          </a:r>
          <a:r>
            <a:rPr lang="en-US" sz="2100" kern="1200" dirty="0"/>
            <a:t> may face limitations in certain regions where the platform is not available, restricting access for users in those areas.</a:t>
          </a:r>
          <a:endParaRPr lang="en-IN" sz="2100" kern="1200" dirty="0"/>
        </a:p>
      </dsp:txBody>
      <dsp:txXfrm>
        <a:off x="0" y="520769"/>
        <a:ext cx="11328000" cy="656707"/>
      </dsp:txXfrm>
    </dsp:sp>
    <dsp:sp modelId="{BFFA488F-8E05-4EEF-8248-C275A57AB419}">
      <dsp:nvSpPr>
        <dsp:cNvPr id="0" name=""/>
        <dsp:cNvSpPr/>
      </dsp:nvSpPr>
      <dsp:spPr>
        <a:xfrm>
          <a:off x="0" y="1177477"/>
          <a:ext cx="11328000" cy="505440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Dependence on Internet Connectivity:</a:t>
          </a:r>
          <a:endParaRPr lang="en-IN" sz="2000" kern="1200" dirty="0"/>
        </a:p>
      </dsp:txBody>
      <dsp:txXfrm>
        <a:off x="24674" y="1202151"/>
        <a:ext cx="11278652" cy="456092"/>
      </dsp:txXfrm>
    </dsp:sp>
    <dsp:sp modelId="{6A5DA334-3833-4654-98F3-EAC806FAD284}">
      <dsp:nvSpPr>
        <dsp:cNvPr id="0" name=""/>
        <dsp:cNvSpPr/>
      </dsp:nvSpPr>
      <dsp:spPr>
        <a:xfrm>
          <a:off x="0" y="1682917"/>
          <a:ext cx="11328000" cy="656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66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Users without consistent internet access may face challenges in utilizing MaidMatch's services, limiting the platform's accessibility.</a:t>
          </a:r>
          <a:endParaRPr lang="en-IN" sz="2100" kern="1200"/>
        </a:p>
      </dsp:txBody>
      <dsp:txXfrm>
        <a:off x="0" y="1682917"/>
        <a:ext cx="11328000" cy="656707"/>
      </dsp:txXfrm>
    </dsp:sp>
    <dsp:sp modelId="{456AB383-0F73-4BBE-A2F8-0EE5C0BE2DCD}">
      <dsp:nvSpPr>
        <dsp:cNvPr id="0" name=""/>
        <dsp:cNvSpPr/>
      </dsp:nvSpPr>
      <dsp:spPr>
        <a:xfrm>
          <a:off x="0" y="2339625"/>
          <a:ext cx="11328000" cy="505440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Trustworthiness Concerns:</a:t>
          </a:r>
          <a:endParaRPr lang="en-IN" sz="2000" kern="1200" dirty="0"/>
        </a:p>
      </dsp:txBody>
      <dsp:txXfrm>
        <a:off x="24674" y="2364299"/>
        <a:ext cx="11278652" cy="456092"/>
      </dsp:txXfrm>
    </dsp:sp>
    <dsp:sp modelId="{D4228F4F-C12E-4058-B6F7-6C15CAFB7C2C}">
      <dsp:nvSpPr>
        <dsp:cNvPr id="0" name=""/>
        <dsp:cNvSpPr/>
      </dsp:nvSpPr>
      <dsp:spPr>
        <a:xfrm>
          <a:off x="0" y="2845065"/>
          <a:ext cx="11328000" cy="656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66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Despite verification processes, concerns about the reliability of information provided by domestic workers may still arise, affecting user trust</a:t>
          </a:r>
          <a:endParaRPr lang="en-IN" sz="2100" kern="1200"/>
        </a:p>
      </dsp:txBody>
      <dsp:txXfrm>
        <a:off x="0" y="2845065"/>
        <a:ext cx="11328000" cy="656707"/>
      </dsp:txXfrm>
    </dsp:sp>
    <dsp:sp modelId="{C9994C90-0360-46E4-832B-F5562FCA0513}">
      <dsp:nvSpPr>
        <dsp:cNvPr id="0" name=""/>
        <dsp:cNvSpPr/>
      </dsp:nvSpPr>
      <dsp:spPr>
        <a:xfrm>
          <a:off x="0" y="3501772"/>
          <a:ext cx="11328000" cy="505440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Cultural and Language Barriers:</a:t>
          </a:r>
          <a:endParaRPr lang="en-IN" sz="2000" kern="1200" dirty="0"/>
        </a:p>
      </dsp:txBody>
      <dsp:txXfrm>
        <a:off x="24674" y="3526446"/>
        <a:ext cx="11278652" cy="456092"/>
      </dsp:txXfrm>
    </dsp:sp>
    <dsp:sp modelId="{E643A85C-63DF-413E-A675-36AEB2413B42}">
      <dsp:nvSpPr>
        <dsp:cNvPr id="0" name=""/>
        <dsp:cNvSpPr/>
      </dsp:nvSpPr>
      <dsp:spPr>
        <a:xfrm>
          <a:off x="0" y="4007212"/>
          <a:ext cx="11328000" cy="656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664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Cultural and language differences may impact the effectiveness of communication between users and maids, potentially leading to misunderstandings.</a:t>
          </a:r>
          <a:endParaRPr lang="en-IN" sz="2100" kern="1200" dirty="0"/>
        </a:p>
      </dsp:txBody>
      <dsp:txXfrm>
        <a:off x="0" y="4007212"/>
        <a:ext cx="11328000" cy="6567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BEE9F5-7874-4620-9492-65C61E1C54F2}">
      <dsp:nvSpPr>
        <dsp:cNvPr id="0" name=""/>
        <dsp:cNvSpPr/>
      </dsp:nvSpPr>
      <dsp:spPr>
        <a:xfrm>
          <a:off x="1107972" y="244266"/>
          <a:ext cx="4263364" cy="133230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02412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effectLst/>
              <a:latin typeface="Söhne"/>
            </a:rPr>
            <a:t>Many Sellers:</a:t>
          </a:r>
          <a:r>
            <a:rPr lang="en-US" sz="1600" b="0" i="0" kern="1200" dirty="0">
              <a:effectLst/>
              <a:latin typeface="Söhne"/>
            </a:rPr>
            <a:t>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effectLst/>
              <a:latin typeface="Söhne"/>
            </a:rPr>
            <a:t>In the case of </a:t>
          </a:r>
          <a:r>
            <a:rPr lang="en-US" sz="1200" b="0" i="0" kern="1200" dirty="0" err="1">
              <a:effectLst/>
              <a:latin typeface="Söhne"/>
            </a:rPr>
            <a:t>MaidMatch</a:t>
          </a:r>
          <a:r>
            <a:rPr lang="en-US" sz="1200" b="0" i="0" kern="1200" dirty="0">
              <a:effectLst/>
              <a:latin typeface="Söhne"/>
            </a:rPr>
            <a:t>, there are few websites available offering </a:t>
          </a:r>
          <a:r>
            <a:rPr lang="en-US" sz="1200" b="0" i="0" kern="1200" dirty="0" err="1">
              <a:effectLst/>
              <a:latin typeface="Söhne"/>
            </a:rPr>
            <a:t>househelp</a:t>
          </a:r>
          <a:r>
            <a:rPr lang="en-US" sz="1200" b="0" i="0" kern="1200" dirty="0">
              <a:effectLst/>
              <a:latin typeface="Söhne"/>
            </a:rPr>
            <a:t> services.</a:t>
          </a:r>
        </a:p>
      </dsp:txBody>
      <dsp:txXfrm>
        <a:off x="1107972" y="244266"/>
        <a:ext cx="4263364" cy="1332301"/>
      </dsp:txXfrm>
    </dsp:sp>
    <dsp:sp modelId="{6B9DAE2D-6666-4F4E-BA0B-3539F62FC913}">
      <dsp:nvSpPr>
        <dsp:cNvPr id="0" name=""/>
        <dsp:cNvSpPr/>
      </dsp:nvSpPr>
      <dsp:spPr>
        <a:xfrm>
          <a:off x="930332" y="51822"/>
          <a:ext cx="932611" cy="13989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2806E15-6FC5-4609-9BF8-E7B08C3AEF5B}">
      <dsp:nvSpPr>
        <dsp:cNvPr id="0" name=""/>
        <dsp:cNvSpPr/>
      </dsp:nvSpPr>
      <dsp:spPr>
        <a:xfrm>
          <a:off x="5751162" y="244266"/>
          <a:ext cx="4263364" cy="133230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02412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effectLst/>
              <a:latin typeface="Söhne"/>
            </a:rPr>
            <a:t>Product Differentiation:</a:t>
          </a:r>
          <a:r>
            <a:rPr lang="en-US" sz="1600" b="0" i="0" kern="1200" dirty="0">
              <a:effectLst/>
              <a:latin typeface="Söhne"/>
            </a:rPr>
            <a:t>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 err="1">
              <a:effectLst/>
              <a:latin typeface="Söhne"/>
            </a:rPr>
            <a:t>MaidMatch</a:t>
          </a:r>
          <a:r>
            <a:rPr lang="en-US" sz="1200" b="0" i="0" kern="1200" dirty="0">
              <a:effectLst/>
              <a:latin typeface="Söhne"/>
            </a:rPr>
            <a:t> allows maids to create profiles highlighting their individual skills, experiences, and preferences. This creates product differentiation, as clients can choose a maid based on specific criteria, such as skills or availability.</a:t>
          </a:r>
        </a:p>
      </dsp:txBody>
      <dsp:txXfrm>
        <a:off x="5751162" y="244266"/>
        <a:ext cx="4263364" cy="1332301"/>
      </dsp:txXfrm>
    </dsp:sp>
    <dsp:sp modelId="{8045883D-FA74-4721-AB8E-07BE840E5C2B}">
      <dsp:nvSpPr>
        <dsp:cNvPr id="0" name=""/>
        <dsp:cNvSpPr/>
      </dsp:nvSpPr>
      <dsp:spPr>
        <a:xfrm>
          <a:off x="5573522" y="51822"/>
          <a:ext cx="932611" cy="13989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CC50940-F008-4A6A-BADF-678E6A0A59A6}">
      <dsp:nvSpPr>
        <dsp:cNvPr id="0" name=""/>
        <dsp:cNvSpPr/>
      </dsp:nvSpPr>
      <dsp:spPr>
        <a:xfrm>
          <a:off x="1107972" y="1921485"/>
          <a:ext cx="4263364" cy="133230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02412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effectLst/>
              <a:latin typeface="Söhne"/>
            </a:rPr>
            <a:t>Ease of Entry and Exit:</a:t>
          </a:r>
          <a:r>
            <a:rPr lang="en-US" sz="1600" b="0" i="0" kern="1200" dirty="0">
              <a:effectLst/>
              <a:latin typeface="Söhne"/>
            </a:rPr>
            <a:t>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effectLst/>
              <a:latin typeface="Söhne"/>
            </a:rPr>
            <a:t>The entry and exit of product in market as it’s a online platform.</a:t>
          </a:r>
        </a:p>
      </dsp:txBody>
      <dsp:txXfrm>
        <a:off x="1107972" y="1921485"/>
        <a:ext cx="4263364" cy="1332301"/>
      </dsp:txXfrm>
    </dsp:sp>
    <dsp:sp modelId="{81889957-50FA-4C22-A715-CC1A580C9E45}">
      <dsp:nvSpPr>
        <dsp:cNvPr id="0" name=""/>
        <dsp:cNvSpPr/>
      </dsp:nvSpPr>
      <dsp:spPr>
        <a:xfrm>
          <a:off x="930332" y="1729042"/>
          <a:ext cx="932611" cy="13989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9DE0026-0C2B-47E5-AEE5-B9399EE2E94F}">
      <dsp:nvSpPr>
        <dsp:cNvPr id="0" name=""/>
        <dsp:cNvSpPr/>
      </dsp:nvSpPr>
      <dsp:spPr>
        <a:xfrm>
          <a:off x="5751162" y="1921485"/>
          <a:ext cx="4263364" cy="1332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2412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effectLst/>
              <a:latin typeface="Söhne"/>
            </a:rPr>
            <a:t>Independent Decision-Making:</a:t>
          </a:r>
          <a:r>
            <a:rPr lang="en-US" sz="1600" b="0" i="0" kern="1200" dirty="0">
              <a:effectLst/>
              <a:latin typeface="Söhne"/>
            </a:rPr>
            <a:t>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effectLst/>
              <a:latin typeface="Söhne"/>
            </a:rPr>
            <a:t>Both clients and maids make independent decisions in this market. Clients can choose from a variety of maids based on their preferences, and maids can select job opportunities that align with their skills and schedules. </a:t>
          </a:r>
        </a:p>
      </dsp:txBody>
      <dsp:txXfrm>
        <a:off x="5751162" y="1921485"/>
        <a:ext cx="4263364" cy="1332301"/>
      </dsp:txXfrm>
    </dsp:sp>
    <dsp:sp modelId="{78CACE52-624B-4CCF-B392-43B34E701BC4}">
      <dsp:nvSpPr>
        <dsp:cNvPr id="0" name=""/>
        <dsp:cNvSpPr/>
      </dsp:nvSpPr>
      <dsp:spPr>
        <a:xfrm>
          <a:off x="5573522" y="1729042"/>
          <a:ext cx="932611" cy="13989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810CDEC-F12C-4BB5-8F86-7C52F112BA30}">
      <dsp:nvSpPr>
        <dsp:cNvPr id="0" name=""/>
        <dsp:cNvSpPr/>
      </dsp:nvSpPr>
      <dsp:spPr>
        <a:xfrm>
          <a:off x="1107972" y="3598705"/>
          <a:ext cx="4263364" cy="133230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02412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effectLst/>
              <a:latin typeface="Söhne"/>
            </a:rPr>
            <a:t>Information Availability:</a:t>
          </a:r>
          <a:r>
            <a:rPr lang="en-US" sz="1600" b="0" i="0" kern="1200" dirty="0">
              <a:effectLst/>
              <a:latin typeface="Söhne"/>
            </a:rPr>
            <a:t>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 err="1">
              <a:effectLst/>
              <a:latin typeface="Söhne"/>
            </a:rPr>
            <a:t>MaidMatch</a:t>
          </a:r>
          <a:r>
            <a:rPr lang="en-US" sz="1200" b="0" i="0" kern="1200" dirty="0">
              <a:effectLst/>
              <a:latin typeface="Söhne"/>
            </a:rPr>
            <a:t> provides information to both clients and maids through detailed profiles, reviews, and ratings. This transparency enhances the flow of information in the market, helping both parties make informed decisions.</a:t>
          </a:r>
        </a:p>
      </dsp:txBody>
      <dsp:txXfrm>
        <a:off x="1107972" y="3598705"/>
        <a:ext cx="4263364" cy="1332301"/>
      </dsp:txXfrm>
    </dsp:sp>
    <dsp:sp modelId="{620DC6EA-B728-409F-8184-E45A338E9B7C}">
      <dsp:nvSpPr>
        <dsp:cNvPr id="0" name=""/>
        <dsp:cNvSpPr/>
      </dsp:nvSpPr>
      <dsp:spPr>
        <a:xfrm>
          <a:off x="930332" y="3406262"/>
          <a:ext cx="932611" cy="13989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5BF43DE-B9EA-4FC0-B915-1A253AE78E9A}">
      <dsp:nvSpPr>
        <dsp:cNvPr id="0" name=""/>
        <dsp:cNvSpPr/>
      </dsp:nvSpPr>
      <dsp:spPr>
        <a:xfrm>
          <a:off x="5751162" y="3598705"/>
          <a:ext cx="4263364" cy="133230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02412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effectLst/>
              <a:latin typeface="Söhne"/>
            </a:rPr>
            <a:t>Limited Pricing Power:</a:t>
          </a:r>
          <a:r>
            <a:rPr lang="en-US" sz="1600" b="0" i="0" kern="1200" dirty="0">
              <a:effectLst/>
              <a:latin typeface="Söhne"/>
            </a:rPr>
            <a:t>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effectLst/>
              <a:latin typeface="Söhne"/>
            </a:rPr>
            <a:t>While clients and maids have some influence over pricing (in negotiation), there is a limit to their pricing power. It have some guidelines to ensure fair compensation, preventing extreme pricing fluctuations.</a:t>
          </a:r>
        </a:p>
      </dsp:txBody>
      <dsp:txXfrm>
        <a:off x="5751162" y="3598705"/>
        <a:ext cx="4263364" cy="1332301"/>
      </dsp:txXfrm>
    </dsp:sp>
    <dsp:sp modelId="{95900B55-9FC7-49B9-9DF4-DE2163EB2CEE}">
      <dsp:nvSpPr>
        <dsp:cNvPr id="0" name=""/>
        <dsp:cNvSpPr/>
      </dsp:nvSpPr>
      <dsp:spPr>
        <a:xfrm>
          <a:off x="5573522" y="3406262"/>
          <a:ext cx="932611" cy="13989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B37F5-6B6E-438A-9C1F-E6A568749A5C}">
      <dsp:nvSpPr>
        <dsp:cNvPr id="0" name=""/>
        <dsp:cNvSpPr/>
      </dsp:nvSpPr>
      <dsp:spPr>
        <a:xfrm>
          <a:off x="3737861" y="2297407"/>
          <a:ext cx="3639377" cy="23000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263525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en-IN" sz="1600" kern="1200" dirty="0"/>
            <a:t>Legal and Regulatory Challenges</a:t>
          </a:r>
        </a:p>
        <a:p>
          <a:pPr marL="263525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en-IN" sz="1600" kern="1200" dirty="0"/>
            <a:t>Negative Publicity</a:t>
          </a:r>
        </a:p>
        <a:p>
          <a:pPr marL="263525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en-IN" sz="1600" kern="1200" dirty="0"/>
            <a:t>Economic Downturn</a:t>
          </a:r>
        </a:p>
        <a:p>
          <a:pPr marL="263525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en-IN" sz="1600" kern="1200" dirty="0"/>
            <a:t>Technological Risks</a:t>
          </a:r>
          <a:endParaRPr lang="en-IN" sz="1400" kern="1200" dirty="0"/>
        </a:p>
      </dsp:txBody>
      <dsp:txXfrm>
        <a:off x="4880199" y="2922949"/>
        <a:ext cx="2446514" cy="1624000"/>
      </dsp:txXfrm>
    </dsp:sp>
    <dsp:sp modelId="{1ADF048A-827A-48AE-BAD6-FFECA8B88C0C}">
      <dsp:nvSpPr>
        <dsp:cNvPr id="0" name=""/>
        <dsp:cNvSpPr/>
      </dsp:nvSpPr>
      <dsp:spPr>
        <a:xfrm>
          <a:off x="110754" y="2321169"/>
          <a:ext cx="3453688" cy="2274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Expansion of Service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Partnerships with Agencies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Localized Marketing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Integration with Smart Home Technology</a:t>
          </a:r>
          <a:endParaRPr lang="en-IN" sz="1600" kern="1200" dirty="0"/>
        </a:p>
      </dsp:txBody>
      <dsp:txXfrm>
        <a:off x="160713" y="2939701"/>
        <a:ext cx="2317663" cy="1605800"/>
      </dsp:txXfrm>
    </dsp:sp>
    <dsp:sp modelId="{5FF977CF-5FDD-47B4-A2FC-E09805112E56}">
      <dsp:nvSpPr>
        <dsp:cNvPr id="0" name=""/>
        <dsp:cNvSpPr/>
      </dsp:nvSpPr>
      <dsp:spPr>
        <a:xfrm>
          <a:off x="3661199" y="-103064"/>
          <a:ext cx="3713653" cy="23256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Dependence on User Input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Geographical Limitation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Competition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Dependence on Technology</a:t>
          </a:r>
        </a:p>
      </dsp:txBody>
      <dsp:txXfrm>
        <a:off x="4826382" y="-51977"/>
        <a:ext cx="2497383" cy="1642065"/>
      </dsp:txXfrm>
    </dsp:sp>
    <dsp:sp modelId="{73592A91-BA3C-4AD9-88D4-F05F730F0AF0}">
      <dsp:nvSpPr>
        <dsp:cNvPr id="0" name=""/>
        <dsp:cNvSpPr/>
      </dsp:nvSpPr>
      <dsp:spPr>
        <a:xfrm>
          <a:off x="118115" y="-91427"/>
          <a:ext cx="3460632" cy="23140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Diverse User Base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User-Friendly Interface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Security Measures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Review and Rating System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Responsive Design</a:t>
          </a:r>
        </a:p>
      </dsp:txBody>
      <dsp:txXfrm>
        <a:off x="168946" y="-40596"/>
        <a:ext cx="2320781" cy="1633849"/>
      </dsp:txXfrm>
    </dsp:sp>
    <dsp:sp modelId="{FD2F5B52-88B3-4D32-9E15-C52BF69E6FC8}">
      <dsp:nvSpPr>
        <dsp:cNvPr id="0" name=""/>
        <dsp:cNvSpPr/>
      </dsp:nvSpPr>
      <dsp:spPr>
        <a:xfrm>
          <a:off x="2113259" y="763786"/>
          <a:ext cx="1447942" cy="1447942"/>
        </a:xfrm>
        <a:prstGeom prst="pieWedg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4048" tIns="384048" rIns="384048" bIns="384048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b="1" kern="12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S</a:t>
          </a:r>
        </a:p>
      </dsp:txBody>
      <dsp:txXfrm>
        <a:off x="2537351" y="1187878"/>
        <a:ext cx="1023850" cy="1023850"/>
      </dsp:txXfrm>
    </dsp:sp>
    <dsp:sp modelId="{F97A0C75-95F1-42CC-8090-165720CCE6F3}">
      <dsp:nvSpPr>
        <dsp:cNvPr id="0" name=""/>
        <dsp:cNvSpPr/>
      </dsp:nvSpPr>
      <dsp:spPr>
        <a:xfrm rot="5400000">
          <a:off x="3667975" y="770802"/>
          <a:ext cx="1444087" cy="1465075"/>
        </a:xfrm>
        <a:prstGeom prst="pieWedg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4048" tIns="384048" rIns="384048" bIns="384048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b="1" kern="1200" cap="none" spc="50" dirty="0">
              <a:ln w="0"/>
              <a:solidFill>
                <a:srgbClr val="F2F2F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andara"/>
              <a:ea typeface="+mn-ea"/>
              <a:cs typeface="+mn-cs"/>
            </a:rPr>
            <a:t>W</a:t>
          </a:r>
        </a:p>
      </dsp:txBody>
      <dsp:txXfrm rot="-5400000">
        <a:off x="3657481" y="1204259"/>
        <a:ext cx="1035964" cy="1021124"/>
      </dsp:txXfrm>
    </dsp:sp>
    <dsp:sp modelId="{01B964B9-2017-45EE-9BC2-21FAEEF8FA97}">
      <dsp:nvSpPr>
        <dsp:cNvPr id="0" name=""/>
        <dsp:cNvSpPr/>
      </dsp:nvSpPr>
      <dsp:spPr>
        <a:xfrm rot="10800000">
          <a:off x="3676906" y="2317727"/>
          <a:ext cx="1447942" cy="1447942"/>
        </a:xfrm>
        <a:prstGeom prst="pieWedg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4048" tIns="384048" rIns="384048" bIns="384048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b="1" kern="1200" cap="none" spc="50" dirty="0">
              <a:ln w="0"/>
              <a:solidFill>
                <a:srgbClr val="F2F2F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andara"/>
              <a:ea typeface="+mn-ea"/>
              <a:cs typeface="+mn-cs"/>
            </a:rPr>
            <a:t>T</a:t>
          </a:r>
        </a:p>
      </dsp:txBody>
      <dsp:txXfrm rot="10800000">
        <a:off x="3676906" y="2317727"/>
        <a:ext cx="1023850" cy="1023850"/>
      </dsp:txXfrm>
    </dsp:sp>
    <dsp:sp modelId="{5E303755-E998-436C-9302-7E7131DF22F0}">
      <dsp:nvSpPr>
        <dsp:cNvPr id="0" name=""/>
        <dsp:cNvSpPr/>
      </dsp:nvSpPr>
      <dsp:spPr>
        <a:xfrm rot="16200000">
          <a:off x="2102471" y="2294917"/>
          <a:ext cx="1469518" cy="1472126"/>
        </a:xfrm>
        <a:prstGeom prst="pieWedg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4048" tIns="384048" rIns="384048" bIns="384048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b="1" kern="1200" cap="none" spc="50" dirty="0">
              <a:ln w="0"/>
              <a:solidFill>
                <a:srgbClr val="F2F2F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andara"/>
              <a:ea typeface="+mn-ea"/>
              <a:cs typeface="+mn-cs"/>
            </a:rPr>
            <a:t>O</a:t>
          </a:r>
        </a:p>
      </dsp:txBody>
      <dsp:txXfrm rot="5400000">
        <a:off x="2532343" y="2296221"/>
        <a:ext cx="1040950" cy="1039106"/>
      </dsp:txXfrm>
    </dsp:sp>
    <dsp:sp modelId="{9DE4A2BF-6CA7-43F1-8685-90F04348F20C}">
      <dsp:nvSpPr>
        <dsp:cNvPr id="0" name=""/>
        <dsp:cNvSpPr/>
      </dsp:nvSpPr>
      <dsp:spPr>
        <a:xfrm>
          <a:off x="3222370" y="1786593"/>
          <a:ext cx="811486" cy="592660"/>
        </a:xfrm>
        <a:prstGeom prst="circular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2A571E9E-44CD-42CF-955D-B31375C0C18C}">
      <dsp:nvSpPr>
        <dsp:cNvPr id="0" name=""/>
        <dsp:cNvSpPr/>
      </dsp:nvSpPr>
      <dsp:spPr>
        <a:xfrm rot="10800000">
          <a:off x="3244540" y="1963956"/>
          <a:ext cx="811486" cy="705640"/>
        </a:xfrm>
        <a:prstGeom prst="circular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885961-B7F5-4091-8864-2D183013203B}">
      <dsp:nvSpPr>
        <dsp:cNvPr id="0" name=""/>
        <dsp:cNvSpPr/>
      </dsp:nvSpPr>
      <dsp:spPr>
        <a:xfrm rot="10800000">
          <a:off x="984114" y="2533"/>
          <a:ext cx="3004771" cy="90909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886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User Growth </a:t>
          </a:r>
        </a:p>
      </dsp:txBody>
      <dsp:txXfrm rot="10800000">
        <a:off x="1211388" y="2533"/>
        <a:ext cx="2777497" cy="909095"/>
      </dsp:txXfrm>
    </dsp:sp>
    <dsp:sp modelId="{EC455B77-8B1F-4C59-B465-75B17334A1FA}">
      <dsp:nvSpPr>
        <dsp:cNvPr id="0" name=""/>
        <dsp:cNvSpPr/>
      </dsp:nvSpPr>
      <dsp:spPr>
        <a:xfrm>
          <a:off x="529566" y="2533"/>
          <a:ext cx="909095" cy="9090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F460B8-BAF9-4B16-8471-268FE5372784}">
      <dsp:nvSpPr>
        <dsp:cNvPr id="0" name=""/>
        <dsp:cNvSpPr/>
      </dsp:nvSpPr>
      <dsp:spPr>
        <a:xfrm rot="10800000">
          <a:off x="984114" y="1183001"/>
          <a:ext cx="3004771" cy="90909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886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Revenue Model</a:t>
          </a:r>
        </a:p>
      </dsp:txBody>
      <dsp:txXfrm rot="10800000">
        <a:off x="1211388" y="1183001"/>
        <a:ext cx="2777497" cy="909095"/>
      </dsp:txXfrm>
    </dsp:sp>
    <dsp:sp modelId="{15764423-3350-4C91-A197-A2F90425BF1B}">
      <dsp:nvSpPr>
        <dsp:cNvPr id="0" name=""/>
        <dsp:cNvSpPr/>
      </dsp:nvSpPr>
      <dsp:spPr>
        <a:xfrm>
          <a:off x="529566" y="1183001"/>
          <a:ext cx="909095" cy="90909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3683E-D62F-4790-9FE2-54DAB19E3218}">
      <dsp:nvSpPr>
        <dsp:cNvPr id="0" name=""/>
        <dsp:cNvSpPr/>
      </dsp:nvSpPr>
      <dsp:spPr>
        <a:xfrm rot="10800000">
          <a:off x="984114" y="2363469"/>
          <a:ext cx="3004771" cy="90909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886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Subscription Fee</a:t>
          </a:r>
          <a:endParaRPr lang="en-IN" sz="2500" kern="1200" dirty="0"/>
        </a:p>
      </dsp:txBody>
      <dsp:txXfrm rot="10800000">
        <a:off x="1211388" y="2363469"/>
        <a:ext cx="2777497" cy="909095"/>
      </dsp:txXfrm>
    </dsp:sp>
    <dsp:sp modelId="{071E0DBB-237B-434E-8F9B-02D95AD2FFC0}">
      <dsp:nvSpPr>
        <dsp:cNvPr id="0" name=""/>
        <dsp:cNvSpPr/>
      </dsp:nvSpPr>
      <dsp:spPr>
        <a:xfrm>
          <a:off x="529566" y="2363469"/>
          <a:ext cx="909095" cy="90909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5BAB64-ED02-4025-94A4-B764A1CB6B04}">
      <dsp:nvSpPr>
        <dsp:cNvPr id="0" name=""/>
        <dsp:cNvSpPr/>
      </dsp:nvSpPr>
      <dsp:spPr>
        <a:xfrm rot="10800000">
          <a:off x="984114" y="3543937"/>
          <a:ext cx="3004771" cy="90909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886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Transaction Fee</a:t>
          </a:r>
          <a:endParaRPr lang="en-IN" sz="2500" kern="1200" dirty="0"/>
        </a:p>
      </dsp:txBody>
      <dsp:txXfrm rot="10800000">
        <a:off x="1211388" y="3543937"/>
        <a:ext cx="2777497" cy="909095"/>
      </dsp:txXfrm>
    </dsp:sp>
    <dsp:sp modelId="{5610001D-7EEB-40D8-A201-D32E3501AEAC}">
      <dsp:nvSpPr>
        <dsp:cNvPr id="0" name=""/>
        <dsp:cNvSpPr/>
      </dsp:nvSpPr>
      <dsp:spPr>
        <a:xfrm>
          <a:off x="529566" y="3543937"/>
          <a:ext cx="909095" cy="909095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11/30/2023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9264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80830" y="1066800"/>
            <a:ext cx="2159170" cy="342876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="0" i="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689643" y="1066800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006387" y="1066800"/>
            <a:ext cx="2159170" cy="3428762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321263" y="1056067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644069" y="1056067"/>
            <a:ext cx="2159170" cy="3439495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703636" y="2965800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7325635" y="2965800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380830" y="4876800"/>
            <a:ext cx="5613570" cy="14478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23200" y="4876800"/>
            <a:ext cx="5580041" cy="14478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876800" y="381000"/>
            <a:ext cx="17272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997170" y="381000"/>
            <a:ext cx="17272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9550400" y="381000"/>
            <a:ext cx="14224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11379200" y="381000"/>
            <a:ext cx="508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0513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500" b="1" i="0" spc="-100" baseline="0" noProof="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r>
              <a:rPr lang="en-US" sz="1200" b="0" i="0" spc="14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56CEC4D-CB1B-DD3A-C983-1ABAD1FA04A6}"/>
              </a:ext>
            </a:extLst>
          </p:cNvPr>
          <p:cNvSpPr/>
          <p:nvPr userDrawn="1"/>
        </p:nvSpPr>
        <p:spPr>
          <a:xfrm>
            <a:off x="300892" y="762000"/>
            <a:ext cx="11576539" cy="56388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/>
          </a:p>
        </p:txBody>
      </p:sp>
      <p:sp>
        <p:nvSpPr>
          <p:cNvPr id="1027" name="TextBox 6">
            <a:extLst>
              <a:ext uri="{FF2B5EF4-FFF2-40B4-BE49-F238E27FC236}">
                <a16:creationId xmlns:a16="http://schemas.microsoft.com/office/drawing/2014/main" id="{8D754C17-1C9E-6030-3A6E-E1DAEA5888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4800" y="304800"/>
            <a:ext cx="3165231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600" b="1">
                <a:latin typeface="Arial" charset="0"/>
                <a:cs typeface="Arial" charset="0"/>
              </a:rPr>
              <a:t>Business Model Canvas</a:t>
            </a:r>
          </a:p>
        </p:txBody>
      </p:sp>
      <p:sp>
        <p:nvSpPr>
          <p:cNvPr id="1028" name="TextBox 7">
            <a:extLst>
              <a:ext uri="{FF2B5EF4-FFF2-40B4-BE49-F238E27FC236}">
                <a16:creationId xmlns:a16="http://schemas.microsoft.com/office/drawing/2014/main" id="{5FE5D8FF-F64B-819F-DC38-CD23084FE5D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51754" y="184151"/>
            <a:ext cx="17272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700" i="1">
                <a:latin typeface="Arial" charset="0"/>
                <a:cs typeface="Arial" charset="0"/>
              </a:rPr>
              <a:t>Designed for:</a:t>
            </a:r>
          </a:p>
        </p:txBody>
      </p:sp>
      <p:sp>
        <p:nvSpPr>
          <p:cNvPr id="1029" name="TextBox 8">
            <a:extLst>
              <a:ext uri="{FF2B5EF4-FFF2-40B4-BE49-F238E27FC236}">
                <a16:creationId xmlns:a16="http://schemas.microsoft.com/office/drawing/2014/main" id="{C2F86F85-CDA0-5875-1371-74999B41B1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875585" y="180976"/>
            <a:ext cx="17272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700" i="1">
                <a:latin typeface="Arial" charset="0"/>
                <a:cs typeface="Arial" charset="0"/>
              </a:rPr>
              <a:t>Designed by:</a:t>
            </a:r>
          </a:p>
        </p:txBody>
      </p:sp>
      <p:sp>
        <p:nvSpPr>
          <p:cNvPr id="1030" name="TextBox 9">
            <a:extLst>
              <a:ext uri="{FF2B5EF4-FFF2-40B4-BE49-F238E27FC236}">
                <a16:creationId xmlns:a16="http://schemas.microsoft.com/office/drawing/2014/main" id="{FF25AA98-BCE4-54FC-B31F-14AFAD321DF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433169" y="180975"/>
            <a:ext cx="149469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700" i="1">
                <a:latin typeface="Arial" charset="0"/>
                <a:cs typeface="Arial" charset="0"/>
              </a:rPr>
              <a:t>Date:</a:t>
            </a:r>
          </a:p>
        </p:txBody>
      </p:sp>
      <p:sp>
        <p:nvSpPr>
          <p:cNvPr id="1031" name="TextBox 10">
            <a:extLst>
              <a:ext uri="{FF2B5EF4-FFF2-40B4-BE49-F238E27FC236}">
                <a16:creationId xmlns:a16="http://schemas.microsoft.com/office/drawing/2014/main" id="{8B8819BE-FAA3-19C1-3635-122D59A884E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52201" y="180976"/>
            <a:ext cx="76395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700" i="1">
                <a:latin typeface="Arial" charset="0"/>
                <a:cs typeface="Arial" charset="0"/>
              </a:rPr>
              <a:t>Version:</a:t>
            </a:r>
          </a:p>
        </p:txBody>
      </p:sp>
      <p:sp>
        <p:nvSpPr>
          <p:cNvPr id="1032" name="TextBox 11">
            <a:extLst>
              <a:ext uri="{FF2B5EF4-FFF2-40B4-BE49-F238E27FC236}">
                <a16:creationId xmlns:a16="http://schemas.microsoft.com/office/drawing/2014/main" id="{D09EB735-66AC-D3A6-5879-FB969FFDA46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0893" y="788988"/>
            <a:ext cx="2153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Key Partners</a:t>
            </a:r>
          </a:p>
        </p:txBody>
      </p:sp>
      <p:sp>
        <p:nvSpPr>
          <p:cNvPr id="1033" name="TextBox 13">
            <a:extLst>
              <a:ext uri="{FF2B5EF4-FFF2-40B4-BE49-F238E27FC236}">
                <a16:creationId xmlns:a16="http://schemas.microsoft.com/office/drawing/2014/main" id="{2B599707-5CB2-AF51-4B81-DCCAF3873C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0893" y="4572001"/>
            <a:ext cx="21531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Cost Structure</a:t>
            </a:r>
          </a:p>
        </p:txBody>
      </p:sp>
      <p:sp>
        <p:nvSpPr>
          <p:cNvPr id="1034" name="TextBox 14">
            <a:extLst>
              <a:ext uri="{FF2B5EF4-FFF2-40B4-BE49-F238E27FC236}">
                <a16:creationId xmlns:a16="http://schemas.microsoft.com/office/drawing/2014/main" id="{2B36C905-D352-E338-5755-5E86AE370A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14247" y="788988"/>
            <a:ext cx="215509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Key Activities</a:t>
            </a:r>
          </a:p>
        </p:txBody>
      </p:sp>
      <p:sp>
        <p:nvSpPr>
          <p:cNvPr id="1035" name="TextBox 15">
            <a:extLst>
              <a:ext uri="{FF2B5EF4-FFF2-40B4-BE49-F238E27FC236}">
                <a16:creationId xmlns:a16="http://schemas.microsoft.com/office/drawing/2014/main" id="{B43066FE-A6B2-053C-CE20-A24D21D9D53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14247" y="2649538"/>
            <a:ext cx="215509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Key Resources</a:t>
            </a:r>
          </a:p>
        </p:txBody>
      </p:sp>
      <p:sp>
        <p:nvSpPr>
          <p:cNvPr id="1036" name="TextBox 16">
            <a:extLst>
              <a:ext uri="{FF2B5EF4-FFF2-40B4-BE49-F238E27FC236}">
                <a16:creationId xmlns:a16="http://schemas.microsoft.com/office/drawing/2014/main" id="{8623FB45-3651-1FB0-B424-E974B800247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54955" y="788988"/>
            <a:ext cx="2153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Value Propositions</a:t>
            </a:r>
          </a:p>
        </p:txBody>
      </p:sp>
      <p:sp>
        <p:nvSpPr>
          <p:cNvPr id="1037" name="TextBox 18">
            <a:extLst>
              <a:ext uri="{FF2B5EF4-FFF2-40B4-BE49-F238E27FC236}">
                <a16:creationId xmlns:a16="http://schemas.microsoft.com/office/drawing/2014/main" id="{176649F9-9B74-6193-8D48-1BF139EBB25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285894" y="782638"/>
            <a:ext cx="2153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Customer Relationships</a:t>
            </a:r>
          </a:p>
        </p:txBody>
      </p:sp>
      <p:sp>
        <p:nvSpPr>
          <p:cNvPr id="1038" name="TextBox 19">
            <a:extLst>
              <a:ext uri="{FF2B5EF4-FFF2-40B4-BE49-F238E27FC236}">
                <a16:creationId xmlns:a16="http://schemas.microsoft.com/office/drawing/2014/main" id="{B82DFFAE-8C9D-646C-DC44-673E232A3F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285894" y="2643188"/>
            <a:ext cx="215313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Channels</a:t>
            </a:r>
          </a:p>
        </p:txBody>
      </p:sp>
      <p:sp>
        <p:nvSpPr>
          <p:cNvPr id="1039" name="TextBox 20">
            <a:extLst>
              <a:ext uri="{FF2B5EF4-FFF2-40B4-BE49-F238E27FC236}">
                <a16:creationId xmlns:a16="http://schemas.microsoft.com/office/drawing/2014/main" id="{72609E61-AD76-3C9C-D6A8-8FA9473C8E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622694" y="788988"/>
            <a:ext cx="2153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Customer Segments</a:t>
            </a:r>
          </a:p>
        </p:txBody>
      </p:sp>
      <p:sp>
        <p:nvSpPr>
          <p:cNvPr id="1040" name="TextBox 22">
            <a:extLst>
              <a:ext uri="{FF2B5EF4-FFF2-40B4-BE49-F238E27FC236}">
                <a16:creationId xmlns:a16="http://schemas.microsoft.com/office/drawing/2014/main" id="{1E94161B-6AEC-EDFB-A1BF-338A6BF98D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21401" y="4572001"/>
            <a:ext cx="21531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Revenue Streams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D96555-A9E1-1572-6536-C1F7A3AE02AB}"/>
              </a:ext>
            </a:extLst>
          </p:cNvPr>
          <p:cNvSpPr/>
          <p:nvPr userDrawn="1"/>
        </p:nvSpPr>
        <p:spPr>
          <a:xfrm>
            <a:off x="300892" y="762000"/>
            <a:ext cx="2313354" cy="381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C2867C-F626-F4EF-0E6D-58E3E3598C88}"/>
              </a:ext>
            </a:extLst>
          </p:cNvPr>
          <p:cNvSpPr/>
          <p:nvPr userDrawn="1"/>
        </p:nvSpPr>
        <p:spPr>
          <a:xfrm>
            <a:off x="2614246" y="760414"/>
            <a:ext cx="2315308" cy="18827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78EAEA-C47C-B98D-C1F3-A36DBA079EB1}"/>
              </a:ext>
            </a:extLst>
          </p:cNvPr>
          <p:cNvSpPr/>
          <p:nvPr userDrawn="1"/>
        </p:nvSpPr>
        <p:spPr>
          <a:xfrm>
            <a:off x="2614246" y="2643188"/>
            <a:ext cx="2315308" cy="19288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690AEA-2CDB-C905-B2E0-C7E2E283C73A}"/>
              </a:ext>
            </a:extLst>
          </p:cNvPr>
          <p:cNvSpPr/>
          <p:nvPr userDrawn="1"/>
        </p:nvSpPr>
        <p:spPr>
          <a:xfrm>
            <a:off x="4929554" y="762000"/>
            <a:ext cx="2313354" cy="381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C1A139D-0509-40E5-F2BC-42EAAFEB89D9}"/>
              </a:ext>
            </a:extLst>
          </p:cNvPr>
          <p:cNvSpPr/>
          <p:nvPr userDrawn="1"/>
        </p:nvSpPr>
        <p:spPr>
          <a:xfrm>
            <a:off x="7242908" y="762001"/>
            <a:ext cx="2313354" cy="18827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8EBDED-A88C-5FBE-F24D-F9AE73F6FF28}"/>
              </a:ext>
            </a:extLst>
          </p:cNvPr>
          <p:cNvSpPr/>
          <p:nvPr userDrawn="1"/>
        </p:nvSpPr>
        <p:spPr>
          <a:xfrm>
            <a:off x="7242908" y="2643188"/>
            <a:ext cx="2313354" cy="19288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81E0EC-DE8B-F92C-FF05-113C7ABDFF39}"/>
              </a:ext>
            </a:extLst>
          </p:cNvPr>
          <p:cNvSpPr/>
          <p:nvPr userDrawn="1"/>
        </p:nvSpPr>
        <p:spPr>
          <a:xfrm>
            <a:off x="9564078" y="762000"/>
            <a:ext cx="2315307" cy="381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9F0157-D21E-BA4B-0A28-FE0798082478}"/>
              </a:ext>
            </a:extLst>
          </p:cNvPr>
          <p:cNvSpPr/>
          <p:nvPr userDrawn="1"/>
        </p:nvSpPr>
        <p:spPr>
          <a:xfrm>
            <a:off x="300892" y="4579938"/>
            <a:ext cx="5800970" cy="182086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2D437F-077A-2A40-E597-05EA9BD00A36}"/>
              </a:ext>
            </a:extLst>
          </p:cNvPr>
          <p:cNvSpPr/>
          <p:nvPr userDrawn="1"/>
        </p:nvSpPr>
        <p:spPr>
          <a:xfrm>
            <a:off x="6101862" y="4579938"/>
            <a:ext cx="5775569" cy="182086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/>
          </a:p>
        </p:txBody>
      </p:sp>
      <p:pic>
        <p:nvPicPr>
          <p:cNvPr id="1050" name="Picture 13">
            <a:extLst>
              <a:ext uri="{FF2B5EF4-FFF2-40B4-BE49-F238E27FC236}">
                <a16:creationId xmlns:a16="http://schemas.microsoft.com/office/drawing/2014/main" id="{99526656-7E24-D27E-D9E8-61A18C67C2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939" y="706438"/>
            <a:ext cx="443524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1" name="Picture 14">
            <a:extLst>
              <a:ext uri="{FF2B5EF4-FFF2-40B4-BE49-F238E27FC236}">
                <a16:creationId xmlns:a16="http://schemas.microsoft.com/office/drawing/2014/main" id="{28F82651-CDE1-C1DA-74AF-32E71E598C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539" y="711201"/>
            <a:ext cx="44352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2" name="Picture 16">
            <a:extLst>
              <a:ext uri="{FF2B5EF4-FFF2-40B4-BE49-F238E27FC236}">
                <a16:creationId xmlns:a16="http://schemas.microsoft.com/office/drawing/2014/main" id="{9997BE26-5E48-E603-154E-A44DB3DC097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893" y="706438"/>
            <a:ext cx="443524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3" name="Picture 17">
            <a:extLst>
              <a:ext uri="{FF2B5EF4-FFF2-40B4-BE49-F238E27FC236}">
                <a16:creationId xmlns:a16="http://schemas.microsoft.com/office/drawing/2014/main" id="{542EAC93-DDCA-2B5A-87F5-55DB788B6C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/>
          <a:stretch>
            <a:fillRect/>
          </a:stretch>
        </p:blipFill>
        <p:spPr bwMode="auto">
          <a:xfrm>
            <a:off x="7715739" y="4495801"/>
            <a:ext cx="44352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" name="Picture 19">
            <a:extLst>
              <a:ext uri="{FF2B5EF4-FFF2-40B4-BE49-F238E27FC236}">
                <a16:creationId xmlns:a16="http://schemas.microsoft.com/office/drawing/2014/main" id="{A48D8BF1-2886-A598-7418-C10669B12CB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85" y="706438"/>
            <a:ext cx="443524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5" name="Picture 20">
            <a:extLst>
              <a:ext uri="{FF2B5EF4-FFF2-40B4-BE49-F238E27FC236}">
                <a16:creationId xmlns:a16="http://schemas.microsoft.com/office/drawing/2014/main" id="{3B02FEA3-5CE3-E02A-7838-AD3E8A8DA11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70" y="706438"/>
            <a:ext cx="443524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6" name="Picture 21">
            <a:extLst>
              <a:ext uri="{FF2B5EF4-FFF2-40B4-BE49-F238E27FC236}">
                <a16:creationId xmlns:a16="http://schemas.microsoft.com/office/drawing/2014/main" id="{75A4EA13-E3A4-3AD9-1557-B8C252BAB83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5" r="6839"/>
          <a:stretch>
            <a:fillRect/>
          </a:stretch>
        </p:blipFill>
        <p:spPr bwMode="auto">
          <a:xfrm>
            <a:off x="1619739" y="4495801"/>
            <a:ext cx="44352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7" name="Picture 15">
            <a:extLst>
              <a:ext uri="{FF2B5EF4-FFF2-40B4-BE49-F238E27FC236}">
                <a16:creationId xmlns:a16="http://schemas.microsoft.com/office/drawing/2014/main" id="{6944813D-44B9-00B1-04ED-19A41F0425D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447" y="2590801"/>
            <a:ext cx="44352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8" name="Picture 18">
            <a:extLst>
              <a:ext uri="{FF2B5EF4-FFF2-40B4-BE49-F238E27FC236}">
                <a16:creationId xmlns:a16="http://schemas.microsoft.com/office/drawing/2014/main" id="{E935A5F7-997C-1B6D-C093-A3A20C8B0E2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8"/>
          <a:stretch>
            <a:fillRect/>
          </a:stretch>
        </p:blipFill>
        <p:spPr bwMode="auto">
          <a:xfrm>
            <a:off x="3938954" y="2590801"/>
            <a:ext cx="443524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3000"/>
                    </a14:imgEffect>
                  </a14:imgLayer>
                </a14:imgProps>
              </a:ext>
            </a:extLst>
          </a:blip>
          <a:srcRect l="8366"/>
          <a:stretch/>
        </p:blipFill>
        <p:spPr>
          <a:xfrm>
            <a:off x="-2" y="0"/>
            <a:ext cx="12192002" cy="6766560"/>
          </a:xfrm>
          <a:solidFill>
            <a:schemeClr val="bg1">
              <a:lumMod val="85000"/>
              <a:alpha val="27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4013" y="2937293"/>
            <a:ext cx="7157987" cy="1261295"/>
          </a:xfrm>
        </p:spPr>
        <p:txBody>
          <a:bodyPr/>
          <a:lstStyle/>
          <a:p>
            <a:r>
              <a:rPr lang="en-US" dirty="0"/>
              <a:t>Maid Match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4013" y="4198588"/>
            <a:ext cx="6208294" cy="705921"/>
          </a:xfrm>
        </p:spPr>
        <p:txBody>
          <a:bodyPr/>
          <a:lstStyle/>
          <a:p>
            <a:pPr algn="l"/>
            <a:r>
              <a:rPr lang="en-US" sz="1800" dirty="0"/>
              <a:t>Connecting </a:t>
            </a:r>
            <a:r>
              <a:rPr lang="en-US" dirty="0"/>
              <a:t>People</a:t>
            </a:r>
            <a:r>
              <a:rPr lang="en-US" sz="1800" dirty="0"/>
              <a:t> with Reliable and Skilled Domestic Workers</a:t>
            </a:r>
            <a:endParaRPr lang="en-IN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B449EF-E1DE-A5A8-F6EB-87BB9FC2B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34014" y="4083765"/>
            <a:ext cx="6208293" cy="11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1E3BD9-078A-62DF-A22A-B37A9B34F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80588" y="2822469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557A-B6CC-5571-502D-351013FD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Market Structure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1380E8E-7957-A9A0-A230-B2DAB2B38D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809516"/>
              </p:ext>
            </p:extLst>
          </p:nvPr>
        </p:nvGraphicFramePr>
        <p:xfrm>
          <a:off x="523240" y="1342166"/>
          <a:ext cx="10944860" cy="4982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A329E-992E-14C4-6177-D779D13B1D6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1793C3-C0B1-190A-966C-2FA4A4CCE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432000" y="818281"/>
            <a:ext cx="283952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484FCD-39CB-7273-36A2-66E4B62CD3C5}"/>
              </a:ext>
            </a:extLst>
          </p:cNvPr>
          <p:cNvSpPr txBox="1"/>
          <p:nvPr/>
        </p:nvSpPr>
        <p:spPr>
          <a:xfrm>
            <a:off x="723900" y="972834"/>
            <a:ext cx="10726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market structure for the </a:t>
            </a:r>
            <a:r>
              <a:rPr lang="en-US" dirty="0" err="1">
                <a:solidFill>
                  <a:schemeClr val="tx1"/>
                </a:solidFill>
              </a:rPr>
              <a:t>MaidMatch</a:t>
            </a:r>
            <a:r>
              <a:rPr lang="en-US" dirty="0">
                <a:solidFill>
                  <a:schemeClr val="tx1"/>
                </a:solidFill>
              </a:rPr>
              <a:t> project aligns most closely with a </a:t>
            </a:r>
            <a:r>
              <a:rPr lang="en-US" b="1" u="sng" dirty="0"/>
              <a:t>monopolistic competition model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1690458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5024F-1F3D-9105-A918-80949293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SWOT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FC5A0-EAC8-AC65-99A8-7FAB2210D95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739E87D-09DB-3F45-0714-C9D45D8CA9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204171"/>
              </p:ext>
            </p:extLst>
          </p:nvPr>
        </p:nvGraphicFramePr>
        <p:xfrm>
          <a:off x="2351772" y="1368949"/>
          <a:ext cx="8133348" cy="5434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551A94E5-2D33-BFC9-EFD8-F5B9D0B62E49}"/>
              </a:ext>
            </a:extLst>
          </p:cNvPr>
          <p:cNvSpPr txBox="1">
            <a:spLocks/>
          </p:cNvSpPr>
          <p:nvPr/>
        </p:nvSpPr>
        <p:spPr>
          <a:xfrm>
            <a:off x="9753600" y="639576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730140-1993-B134-DDFE-CB8B18F5C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000" y="864000"/>
            <a:ext cx="25144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1BC9D3-5BE8-FCB8-EC10-4F05E2F4F908}"/>
              </a:ext>
            </a:extLst>
          </p:cNvPr>
          <p:cNvSpPr txBox="1"/>
          <p:nvPr/>
        </p:nvSpPr>
        <p:spPr>
          <a:xfrm>
            <a:off x="3221963" y="3178127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Agency FB" panose="020B0503020202020204" pitchFamily="34" charset="0"/>
              </a:rPr>
              <a:t>STRENGTHS</a:t>
            </a:r>
            <a:endParaRPr lang="en-IN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E1AE1-475D-6BBB-AF25-D6DC9FF1EE1F}"/>
              </a:ext>
            </a:extLst>
          </p:cNvPr>
          <p:cNvSpPr txBox="1"/>
          <p:nvPr/>
        </p:nvSpPr>
        <p:spPr>
          <a:xfrm>
            <a:off x="2910981" y="3716818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  <a:latin typeface="Agency FB" panose="020B0503020202020204" pitchFamily="34" charset="0"/>
              </a:rPr>
              <a:t>OPPORTUNITIES</a:t>
            </a:r>
            <a:endParaRPr lang="en-IN" b="1" dirty="0">
              <a:solidFill>
                <a:schemeClr val="accent5"/>
              </a:solidFill>
              <a:latin typeface="Agency FB" panose="020B05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81028E-F45E-F982-FA88-795CCF46F27F}"/>
              </a:ext>
            </a:extLst>
          </p:cNvPr>
          <p:cNvSpPr txBox="1"/>
          <p:nvPr/>
        </p:nvSpPr>
        <p:spPr>
          <a:xfrm>
            <a:off x="7709909" y="3177309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Agency FB" panose="020B0503020202020204" pitchFamily="34" charset="0"/>
              </a:rPr>
              <a:t>WEAKNESS</a:t>
            </a:r>
            <a:endParaRPr lang="en-IN" b="1" dirty="0">
              <a:solidFill>
                <a:schemeClr val="accent3"/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3D35E-6BB6-2C5B-3476-AFEC4F6F79C9}"/>
              </a:ext>
            </a:extLst>
          </p:cNvPr>
          <p:cNvSpPr txBox="1"/>
          <p:nvPr/>
        </p:nvSpPr>
        <p:spPr>
          <a:xfrm>
            <a:off x="7730747" y="3682258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Agency FB" panose="020B0503020202020204" pitchFamily="34" charset="0"/>
              </a:rPr>
              <a:t>STRENGTH</a:t>
            </a:r>
            <a:endParaRPr lang="en-IN" b="1" dirty="0">
              <a:solidFill>
                <a:schemeClr val="accent4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039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FACA55C-6CD0-7948-6480-3B03CE538C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334" b="133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889ADD7-990E-FC74-823D-D09B2732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0" y="3849854"/>
            <a:ext cx="4648200" cy="1703821"/>
          </a:xfrm>
        </p:spPr>
        <p:txBody>
          <a:bodyPr/>
          <a:lstStyle/>
          <a:p>
            <a:r>
              <a:rPr lang="en-US" dirty="0"/>
              <a:t>Financial Projections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56518-BD8B-7E49-11FD-1AA653BFBB0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F18F1CA-57BF-AB86-99E7-30DDA49E39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4885348"/>
              </p:ext>
            </p:extLst>
          </p:nvPr>
        </p:nvGraphicFramePr>
        <p:xfrm>
          <a:off x="918520" y="1765858"/>
          <a:ext cx="4518453" cy="4455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0777948-E3BB-6AFA-2D14-573E8372F733}"/>
              </a:ext>
            </a:extLst>
          </p:cNvPr>
          <p:cNvSpPr txBox="1"/>
          <p:nvPr/>
        </p:nvSpPr>
        <p:spPr>
          <a:xfrm>
            <a:off x="210920" y="486650"/>
            <a:ext cx="566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Below is a simplified example of the financial projections, considering revenue streams, expenses, and growth assumptions over a three-year period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4DFF29-420E-37FF-9A5F-DC555EBEF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0920" y="146176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10A10-1063-7ADE-FF6B-699A3D134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80588" y="374163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58DD8D-8165-4F04-F85D-27E78BBF5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43801" y="5530498"/>
            <a:ext cx="4648200" cy="1313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2294DF-C3D9-3919-D392-A973C41BC8A7}"/>
              </a:ext>
            </a:extLst>
          </p:cNvPr>
          <p:cNvSpPr txBox="1">
            <a:spLocks/>
          </p:cNvSpPr>
          <p:nvPr/>
        </p:nvSpPr>
        <p:spPr>
          <a:xfrm>
            <a:off x="9753600" y="639576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312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DF492-1E30-42B2-978A-15D3C53FAE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0E8BC-5406-88AA-52C4-919EA275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31800"/>
            <a:ext cx="11328400" cy="431800"/>
          </a:xfrm>
        </p:spPr>
        <p:txBody>
          <a:bodyPr/>
          <a:lstStyle/>
          <a:p>
            <a:r>
              <a:rPr lang="en-US" dirty="0"/>
              <a:t>Cost Analysis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5489DB1-907B-2896-FFE4-54427D979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90490"/>
              </p:ext>
            </p:extLst>
          </p:nvPr>
        </p:nvGraphicFramePr>
        <p:xfrm>
          <a:off x="838200" y="1136623"/>
          <a:ext cx="10515600" cy="48129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6765">
                  <a:extLst>
                    <a:ext uri="{9D8B030D-6E8A-4147-A177-3AD203B41FA5}">
                      <a16:colId xmlns:a16="http://schemas.microsoft.com/office/drawing/2014/main" val="448537218"/>
                    </a:ext>
                  </a:extLst>
                </a:gridCol>
                <a:gridCol w="2616741">
                  <a:extLst>
                    <a:ext uri="{9D8B030D-6E8A-4147-A177-3AD203B41FA5}">
                      <a16:colId xmlns:a16="http://schemas.microsoft.com/office/drawing/2014/main" val="1804024741"/>
                    </a:ext>
                  </a:extLst>
                </a:gridCol>
                <a:gridCol w="2217906">
                  <a:extLst>
                    <a:ext uri="{9D8B030D-6E8A-4147-A177-3AD203B41FA5}">
                      <a16:colId xmlns:a16="http://schemas.microsoft.com/office/drawing/2014/main" val="1446228113"/>
                    </a:ext>
                  </a:extLst>
                </a:gridCol>
                <a:gridCol w="2558375">
                  <a:extLst>
                    <a:ext uri="{9D8B030D-6E8A-4147-A177-3AD203B41FA5}">
                      <a16:colId xmlns:a16="http://schemas.microsoft.com/office/drawing/2014/main" val="354823894"/>
                    </a:ext>
                  </a:extLst>
                </a:gridCol>
                <a:gridCol w="1895813">
                  <a:extLst>
                    <a:ext uri="{9D8B030D-6E8A-4147-A177-3AD203B41FA5}">
                      <a16:colId xmlns:a16="http://schemas.microsoft.com/office/drawing/2014/main" val="1197897156"/>
                    </a:ext>
                  </a:extLst>
                </a:gridCol>
              </a:tblGrid>
              <a:tr h="385459"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326944"/>
                  </a:ext>
                </a:extLst>
              </a:tr>
              <a:tr h="38545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1. 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Technology Development and Maintenance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41224"/>
                  </a:ext>
                </a:extLst>
              </a:tr>
              <a:tr h="385459"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773650"/>
                  </a:ext>
                </a:extLst>
              </a:tr>
              <a:tr h="233869">
                <a:tc>
                  <a:txBody>
                    <a:bodyPr/>
                    <a:lstStyle/>
                    <a:p>
                      <a:r>
                        <a:rPr lang="en-US" sz="1200" dirty="0"/>
                        <a:t>1. A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Initial Development year 1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990487"/>
                  </a:ext>
                </a:extLst>
              </a:tr>
              <a:tr h="385459"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37195"/>
                  </a:ext>
                </a:extLst>
              </a:tr>
              <a:tr h="385459"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Website/App Development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Hiring developers, designers, and UX/UI experts for the initial platform creation.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9522295"/>
                  </a:ext>
                </a:extLst>
              </a:tr>
              <a:tr h="385459"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 Setup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Procuring and setting up servers to host the platform.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206586"/>
                  </a:ext>
                </a:extLst>
              </a:tr>
              <a:tr h="385459"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Testing and Quality Assurance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Conducting extensive testing to ensure the platform's functionality, security, and user experience.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1,50,000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3533429"/>
                  </a:ext>
                </a:extLst>
              </a:tr>
              <a:tr h="608464"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Mobile App Development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Developing mobile applications for iOS and Android platforms, if part of the strategy.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586061"/>
                  </a:ext>
                </a:extLst>
              </a:tr>
              <a:tr h="36476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8,50,000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078900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3231575-5C58-9701-4ACC-F058CE6AA730}"/>
              </a:ext>
            </a:extLst>
          </p:cNvPr>
          <p:cNvSpPr txBox="1">
            <a:spLocks/>
          </p:cNvSpPr>
          <p:nvPr/>
        </p:nvSpPr>
        <p:spPr>
          <a:xfrm>
            <a:off x="9753600" y="639576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21A869-34A7-5C13-A8BE-13CDA5BA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834103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818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68E377-F76C-F1F8-51B5-3286BB24F1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460CCF-FCDB-6351-D62C-3910C56779C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138136"/>
          <a:ext cx="10515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6765">
                  <a:extLst>
                    <a:ext uri="{9D8B030D-6E8A-4147-A177-3AD203B41FA5}">
                      <a16:colId xmlns:a16="http://schemas.microsoft.com/office/drawing/2014/main" val="448537218"/>
                    </a:ext>
                  </a:extLst>
                </a:gridCol>
                <a:gridCol w="2616741">
                  <a:extLst>
                    <a:ext uri="{9D8B030D-6E8A-4147-A177-3AD203B41FA5}">
                      <a16:colId xmlns:a16="http://schemas.microsoft.com/office/drawing/2014/main" val="1804024741"/>
                    </a:ext>
                  </a:extLst>
                </a:gridCol>
                <a:gridCol w="2217906">
                  <a:extLst>
                    <a:ext uri="{9D8B030D-6E8A-4147-A177-3AD203B41FA5}">
                      <a16:colId xmlns:a16="http://schemas.microsoft.com/office/drawing/2014/main" val="1446228113"/>
                    </a:ext>
                  </a:extLst>
                </a:gridCol>
                <a:gridCol w="2558375">
                  <a:extLst>
                    <a:ext uri="{9D8B030D-6E8A-4147-A177-3AD203B41FA5}">
                      <a16:colId xmlns:a16="http://schemas.microsoft.com/office/drawing/2014/main" val="354823894"/>
                    </a:ext>
                  </a:extLst>
                </a:gridCol>
                <a:gridCol w="1895813">
                  <a:extLst>
                    <a:ext uri="{9D8B030D-6E8A-4147-A177-3AD203B41FA5}">
                      <a16:colId xmlns:a16="http://schemas.microsoft.com/office/drawing/2014/main" val="1197897156"/>
                    </a:ext>
                  </a:extLst>
                </a:gridCol>
              </a:tblGrid>
              <a:tr h="233869">
                <a:tc>
                  <a:txBody>
                    <a:bodyPr/>
                    <a:lstStyle/>
                    <a:p>
                      <a:r>
                        <a:rPr lang="en-US" sz="1200" dirty="0"/>
                        <a:t>1. B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Ongoing Maintenance year 2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990487"/>
                  </a:ext>
                </a:extLst>
              </a:tr>
              <a:tr h="385459"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 Maintenance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Regular maintenance and updates to ensure server performance and security.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9522295"/>
                  </a:ext>
                </a:extLst>
              </a:tr>
              <a:tr h="385459"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Bug Fixes and Software Updates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Addressing any bugs or glitches and releasing regular updates to enhance features..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206586"/>
                  </a:ext>
                </a:extLst>
              </a:tr>
              <a:tr h="385459"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Customer Support 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Implementing and maintaining a customer support system, including hiring support staff if necessary.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353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Technology Upgrades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Investing in technology upgrades to stay current with industry standards and user expectations.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586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14,00,000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61319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72432F1-1545-895E-1E61-19DCF9A6E299}"/>
              </a:ext>
            </a:extLst>
          </p:cNvPr>
          <p:cNvSpPr txBox="1">
            <a:spLocks/>
          </p:cNvSpPr>
          <p:nvPr/>
        </p:nvSpPr>
        <p:spPr>
          <a:xfrm>
            <a:off x="9753600" y="640592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625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47EBF-E1D8-715B-99B5-32041EC805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528CE6-11B0-4D37-28BF-874060D83ED3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812476"/>
          <a:ext cx="10550235" cy="52923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4057">
                  <a:extLst>
                    <a:ext uri="{9D8B030D-6E8A-4147-A177-3AD203B41FA5}">
                      <a16:colId xmlns:a16="http://schemas.microsoft.com/office/drawing/2014/main" val="448537218"/>
                    </a:ext>
                  </a:extLst>
                </a:gridCol>
                <a:gridCol w="2632296">
                  <a:extLst>
                    <a:ext uri="{9D8B030D-6E8A-4147-A177-3AD203B41FA5}">
                      <a16:colId xmlns:a16="http://schemas.microsoft.com/office/drawing/2014/main" val="1804024741"/>
                    </a:ext>
                  </a:extLst>
                </a:gridCol>
                <a:gridCol w="2231090">
                  <a:extLst>
                    <a:ext uri="{9D8B030D-6E8A-4147-A177-3AD203B41FA5}">
                      <a16:colId xmlns:a16="http://schemas.microsoft.com/office/drawing/2014/main" val="1446228113"/>
                    </a:ext>
                  </a:extLst>
                </a:gridCol>
                <a:gridCol w="2857364">
                  <a:extLst>
                    <a:ext uri="{9D8B030D-6E8A-4147-A177-3AD203B41FA5}">
                      <a16:colId xmlns:a16="http://schemas.microsoft.com/office/drawing/2014/main" val="354823894"/>
                    </a:ext>
                  </a:extLst>
                </a:gridCol>
                <a:gridCol w="1595428">
                  <a:extLst>
                    <a:ext uri="{9D8B030D-6E8A-4147-A177-3AD203B41FA5}">
                      <a16:colId xmlns:a16="http://schemas.microsoft.com/office/drawing/2014/main" val="1197897156"/>
                    </a:ext>
                  </a:extLst>
                </a:gridCol>
              </a:tblGrid>
              <a:tr h="56457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2. 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User Acquisition and Marketing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41224"/>
                  </a:ext>
                </a:extLst>
              </a:tr>
              <a:tr h="326862"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773650"/>
                  </a:ext>
                </a:extLst>
              </a:tr>
              <a:tr h="405436">
                <a:tc>
                  <a:txBody>
                    <a:bodyPr/>
                    <a:lstStyle/>
                    <a:p>
                      <a:r>
                        <a:rPr lang="en-US" sz="1200" dirty="0"/>
                        <a:t>2. A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Launch and Establish: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Maiden Presence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990487"/>
                  </a:ext>
                </a:extLst>
              </a:tr>
              <a:tr h="44572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Digital Advertising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Initiate targeted digital advertising campaigns on social media platform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9522295"/>
                  </a:ext>
                </a:extLst>
              </a:tr>
              <a:tr h="44572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Influencer Collaborations and Content Creation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Partner with influencers, create content, optimize for SE.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206586"/>
                  </a:ext>
                </a:extLst>
              </a:tr>
              <a:tr h="460067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Launch Events and Partnerships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Organize events, webinars, and build partnerships for community Eng.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3533429"/>
                  </a:ext>
                </a:extLst>
              </a:tr>
              <a:tr h="296294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7,00,000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878361"/>
                  </a:ext>
                </a:extLst>
              </a:tr>
              <a:tr h="35523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2.B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Amplify and Diversify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Scaling Maiden Impact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590932"/>
                  </a:ext>
                </a:extLst>
              </a:tr>
              <a:tr h="57238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Scaling Digital Advertising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Increase budget for larger audience reach and user acquisition.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7807637"/>
                  </a:ext>
                </a:extLst>
              </a:tr>
              <a:tr h="44572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Diversified Influencer Marketing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Expand influencer collaborations, diversify content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053629"/>
                  </a:ext>
                </a:extLst>
              </a:tr>
              <a:tr h="62676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Promotions and Analytics Tools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 promotions, invest in analytics for data-driven optimization.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185153"/>
                  </a:ext>
                </a:extLst>
              </a:tr>
              <a:tr h="276848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 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71622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EE78BBBC-2542-329F-224B-7F7FB8E50674}"/>
              </a:ext>
            </a:extLst>
          </p:cNvPr>
          <p:cNvSpPr txBox="1">
            <a:spLocks/>
          </p:cNvSpPr>
          <p:nvPr/>
        </p:nvSpPr>
        <p:spPr>
          <a:xfrm>
            <a:off x="9753600" y="639576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20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DFC5FC-897D-CA5F-F410-83512D1ED39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7FA1BD-C86F-80FE-1DA4-2F7269065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141176"/>
              </p:ext>
            </p:extLst>
          </p:nvPr>
        </p:nvGraphicFramePr>
        <p:xfrm>
          <a:off x="813485" y="753112"/>
          <a:ext cx="10837127" cy="53517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2205">
                  <a:extLst>
                    <a:ext uri="{9D8B030D-6E8A-4147-A177-3AD203B41FA5}">
                      <a16:colId xmlns:a16="http://schemas.microsoft.com/office/drawing/2014/main" val="448537218"/>
                    </a:ext>
                  </a:extLst>
                </a:gridCol>
                <a:gridCol w="2533040">
                  <a:extLst>
                    <a:ext uri="{9D8B030D-6E8A-4147-A177-3AD203B41FA5}">
                      <a16:colId xmlns:a16="http://schemas.microsoft.com/office/drawing/2014/main" val="1804024741"/>
                    </a:ext>
                  </a:extLst>
                </a:gridCol>
                <a:gridCol w="5051502">
                  <a:extLst>
                    <a:ext uri="{9D8B030D-6E8A-4147-A177-3AD203B41FA5}">
                      <a16:colId xmlns:a16="http://schemas.microsoft.com/office/drawing/2014/main" val="354823894"/>
                    </a:ext>
                  </a:extLst>
                </a:gridCol>
                <a:gridCol w="1650380">
                  <a:extLst>
                    <a:ext uri="{9D8B030D-6E8A-4147-A177-3AD203B41FA5}">
                      <a16:colId xmlns:a16="http://schemas.microsoft.com/office/drawing/2014/main" val="1197897156"/>
                    </a:ext>
                  </a:extLst>
                </a:gridCol>
              </a:tblGrid>
              <a:tr h="54755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3. 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Administrative and Operational Costs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41224"/>
                  </a:ext>
                </a:extLst>
              </a:tr>
              <a:tr h="317004"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773650"/>
                  </a:ext>
                </a:extLst>
              </a:tr>
              <a:tr h="446048">
                <a:tc>
                  <a:txBody>
                    <a:bodyPr/>
                    <a:lstStyle/>
                    <a:p>
                      <a:r>
                        <a:rPr lang="en-US" sz="1400" dirty="0"/>
                        <a:t>3 A 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Year 1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Administrative expenses, office space, utilities, operational costs.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990487"/>
                  </a:ext>
                </a:extLst>
              </a:tr>
              <a:tr h="323386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9522295"/>
                  </a:ext>
                </a:extLst>
              </a:tr>
              <a:tr h="12420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 B</a:t>
                      </a:r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Year 2</a:t>
                      </a:r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Scaling operations to accommodate the growing user base.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981712"/>
                  </a:ext>
                </a:extLst>
              </a:tr>
              <a:tr h="267679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22954"/>
                  </a:ext>
                </a:extLst>
              </a:tr>
              <a:tr h="267679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 </a:t>
                      </a:r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6,00,000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436872"/>
                  </a:ext>
                </a:extLst>
              </a:tr>
              <a:tr h="267679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783252"/>
                  </a:ext>
                </a:extLst>
              </a:tr>
              <a:tr h="4104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4. 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Legal and Compliance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511996"/>
                  </a:ext>
                </a:extLst>
              </a:tr>
              <a:tr h="343901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3533429"/>
                  </a:ext>
                </a:extLst>
              </a:tr>
              <a:tr h="331512">
                <a:tc>
                  <a:txBody>
                    <a:bodyPr/>
                    <a:lstStyle/>
                    <a:p>
                      <a:r>
                        <a:rPr lang="en-US" sz="1400" dirty="0"/>
                        <a:t>4 A 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Year 1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Legal consultations, compliance costs, and regulatory expenses.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1,50,000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053629"/>
                  </a:ext>
                </a:extLst>
              </a:tr>
              <a:tr h="355586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185153"/>
                  </a:ext>
                </a:extLst>
              </a:tr>
              <a:tr h="311739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 B</a:t>
                      </a:r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Year 2</a:t>
                      </a:r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Ongoing legal support and compliance adjustments.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1,50,000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716226"/>
                  </a:ext>
                </a:extLst>
              </a:tr>
              <a:tr h="311739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23622"/>
                  </a:ext>
                </a:extLst>
              </a:tr>
              <a:tr h="311739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 </a:t>
                      </a:r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3,00,000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999865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D2D256FB-0E71-970F-3598-541113B53587}"/>
              </a:ext>
            </a:extLst>
          </p:cNvPr>
          <p:cNvSpPr txBox="1">
            <a:spLocks/>
          </p:cNvSpPr>
          <p:nvPr/>
        </p:nvSpPr>
        <p:spPr>
          <a:xfrm>
            <a:off x="9753600" y="639576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144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932FB7-4587-B2D5-729A-5090A77736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CA2A49F-5B4F-326A-07D8-0CD5E6E9F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654537"/>
              </p:ext>
            </p:extLst>
          </p:nvPr>
        </p:nvGraphicFramePr>
        <p:xfrm>
          <a:off x="811561" y="644880"/>
          <a:ext cx="10568877" cy="55344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29116">
                  <a:extLst>
                    <a:ext uri="{9D8B030D-6E8A-4147-A177-3AD203B41FA5}">
                      <a16:colId xmlns:a16="http://schemas.microsoft.com/office/drawing/2014/main" val="3093309941"/>
                    </a:ext>
                  </a:extLst>
                </a:gridCol>
                <a:gridCol w="3459113">
                  <a:extLst>
                    <a:ext uri="{9D8B030D-6E8A-4147-A177-3AD203B41FA5}">
                      <a16:colId xmlns:a16="http://schemas.microsoft.com/office/drawing/2014/main" val="3610377910"/>
                    </a:ext>
                  </a:extLst>
                </a:gridCol>
                <a:gridCol w="4680648">
                  <a:extLst>
                    <a:ext uri="{9D8B030D-6E8A-4147-A177-3AD203B41FA5}">
                      <a16:colId xmlns:a16="http://schemas.microsoft.com/office/drawing/2014/main" val="610905049"/>
                    </a:ext>
                  </a:extLst>
                </a:gridCol>
              </a:tblGrid>
              <a:tr h="370040">
                <a:tc>
                  <a:txBody>
                    <a:bodyPr/>
                    <a:lstStyle/>
                    <a:p>
                      <a:r>
                        <a:rPr lang="en-US" dirty="0"/>
                        <a:t>NO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Amout</a:t>
                      </a:r>
                      <a:r>
                        <a:rPr lang="en-US" dirty="0"/>
                        <a:t>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7568850"/>
                  </a:ext>
                </a:extLst>
              </a:tr>
              <a:tr h="3700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Rs.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958580"/>
                  </a:ext>
                </a:extLst>
              </a:tr>
              <a:tr h="549580">
                <a:tc>
                  <a:txBody>
                    <a:bodyPr/>
                    <a:lstStyle/>
                    <a:p>
                      <a:r>
                        <a:rPr lang="en-US" dirty="0"/>
                        <a:t>1.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14,00,000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Capital Required for set up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3918508"/>
                  </a:ext>
                </a:extLst>
              </a:tr>
              <a:tr h="804919">
                <a:tc>
                  <a:txBody>
                    <a:bodyPr/>
                    <a:lstStyle/>
                    <a:p>
                      <a:r>
                        <a:rPr lang="en-US" dirty="0"/>
                        <a:t>2.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6,00,000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Capital Required for initial running up to six months till revenue starts getting generated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360298"/>
                  </a:ext>
                </a:extLst>
              </a:tr>
              <a:tr h="370040">
                <a:tc>
                  <a:txBody>
                    <a:bodyPr/>
                    <a:lstStyle/>
                    <a:p>
                      <a:r>
                        <a:rPr lang="en-US" dirty="0"/>
                        <a:t>Capital required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20,00,000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750535"/>
                  </a:ext>
                </a:extLst>
              </a:tr>
              <a:tr h="3700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297360"/>
                  </a:ext>
                </a:extLst>
              </a:tr>
              <a:tr h="370040">
                <a:tc>
                  <a:txBody>
                    <a:bodyPr/>
                    <a:lstStyle/>
                    <a:p>
                      <a:r>
                        <a:rPr lang="en-US" dirty="0"/>
                        <a:t>Capital Arrangement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0417706"/>
                  </a:ext>
                </a:extLst>
              </a:tr>
              <a:tr h="3700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118759"/>
                  </a:ext>
                </a:extLst>
              </a:tr>
              <a:tr h="370040">
                <a:tc>
                  <a:txBody>
                    <a:bodyPr/>
                    <a:lstStyle/>
                    <a:p>
                      <a:r>
                        <a:rPr lang="en-US" dirty="0"/>
                        <a:t>3.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21,00,000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lakhs from each of us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936145"/>
                  </a:ext>
                </a:extLst>
              </a:tr>
              <a:tr h="3700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711521"/>
                  </a:ext>
                </a:extLst>
              </a:tr>
              <a:tr h="37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Capital Arrangement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21,00,000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074937"/>
                  </a:ext>
                </a:extLst>
              </a:tr>
              <a:tr h="3700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6197287"/>
                  </a:ext>
                </a:extLst>
              </a:tr>
              <a:tr h="3700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Since Capital Required&lt;Capital arrangement , Hence OK.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23115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5AA6E58E-F706-E42C-9BC6-CCE7CF377473}"/>
              </a:ext>
            </a:extLst>
          </p:cNvPr>
          <p:cNvSpPr txBox="1">
            <a:spLocks/>
          </p:cNvSpPr>
          <p:nvPr/>
        </p:nvSpPr>
        <p:spPr>
          <a:xfrm>
            <a:off x="9753600" y="639576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11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89D992-9CDA-97C6-112F-0846B3DEE2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37A514-F87B-6857-F2C1-9EA32A51C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643584"/>
              </p:ext>
            </p:extLst>
          </p:nvPr>
        </p:nvGraphicFramePr>
        <p:xfrm>
          <a:off x="689207" y="491166"/>
          <a:ext cx="10813585" cy="5752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75">
                  <a:extLst>
                    <a:ext uri="{9D8B030D-6E8A-4147-A177-3AD203B41FA5}">
                      <a16:colId xmlns:a16="http://schemas.microsoft.com/office/drawing/2014/main" val="3640083314"/>
                    </a:ext>
                  </a:extLst>
                </a:gridCol>
                <a:gridCol w="1647630">
                  <a:extLst>
                    <a:ext uri="{9D8B030D-6E8A-4147-A177-3AD203B41FA5}">
                      <a16:colId xmlns:a16="http://schemas.microsoft.com/office/drawing/2014/main" val="3054332105"/>
                    </a:ext>
                  </a:extLst>
                </a:gridCol>
                <a:gridCol w="2118381">
                  <a:extLst>
                    <a:ext uri="{9D8B030D-6E8A-4147-A177-3AD203B41FA5}">
                      <a16:colId xmlns:a16="http://schemas.microsoft.com/office/drawing/2014/main" val="1242816017"/>
                    </a:ext>
                  </a:extLst>
                </a:gridCol>
                <a:gridCol w="1972673">
                  <a:extLst>
                    <a:ext uri="{9D8B030D-6E8A-4147-A177-3AD203B41FA5}">
                      <a16:colId xmlns:a16="http://schemas.microsoft.com/office/drawing/2014/main" val="613758239"/>
                    </a:ext>
                  </a:extLst>
                </a:gridCol>
                <a:gridCol w="1726089">
                  <a:extLst>
                    <a:ext uri="{9D8B030D-6E8A-4147-A177-3AD203B41FA5}">
                      <a16:colId xmlns:a16="http://schemas.microsoft.com/office/drawing/2014/main" val="3405924072"/>
                    </a:ext>
                  </a:extLst>
                </a:gridCol>
                <a:gridCol w="1894837">
                  <a:extLst>
                    <a:ext uri="{9D8B030D-6E8A-4147-A177-3AD203B41FA5}">
                      <a16:colId xmlns:a16="http://schemas.microsoft.com/office/drawing/2014/main" val="2085331245"/>
                    </a:ext>
                  </a:extLst>
                </a:gridCol>
              </a:tblGrid>
              <a:tr h="357730">
                <a:tc>
                  <a:txBody>
                    <a:bodyPr/>
                    <a:lstStyle/>
                    <a:p>
                      <a:r>
                        <a:rPr lang="en-US" sz="1800" b="0" dirty="0"/>
                        <a:t>Revenue</a:t>
                      </a:r>
                      <a:endParaRPr lang="en-IN" sz="1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976625"/>
                  </a:ext>
                </a:extLst>
              </a:tr>
              <a:tr h="35773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463686"/>
                  </a:ext>
                </a:extLst>
              </a:tr>
              <a:tr h="506785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Period</a:t>
                      </a:r>
                      <a:endParaRPr lang="en-IN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Monthly Subscription Revenue</a:t>
                      </a:r>
                      <a:endParaRPr lang="en-IN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Monthly Transaction Revenue</a:t>
                      </a:r>
                      <a:endParaRPr lang="en-IN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Monthly Revenue</a:t>
                      </a:r>
                      <a:endParaRPr lang="en-IN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Yearly Revenue</a:t>
                      </a:r>
                      <a:endParaRPr lang="en-IN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066760"/>
                  </a:ext>
                </a:extLst>
              </a:tr>
              <a:tr h="321612">
                <a:tc>
                  <a:txBody>
                    <a:bodyPr/>
                    <a:lstStyle/>
                    <a:p>
                      <a:r>
                        <a:rPr lang="en-US" sz="1200" dirty="0"/>
                        <a:t>.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Year 1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2,05,000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24,60,000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892753"/>
                  </a:ext>
                </a:extLst>
              </a:tr>
              <a:tr h="321612"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Year 2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10,000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49,20,000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784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Year 3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20,000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8,20,000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98,40,000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074851"/>
                  </a:ext>
                </a:extLst>
              </a:tr>
              <a:tr h="321612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175173"/>
                  </a:ext>
                </a:extLst>
              </a:tr>
              <a:tr h="321612">
                <a:tc>
                  <a:txBody>
                    <a:bodyPr/>
                    <a:lstStyle/>
                    <a:p>
                      <a:r>
                        <a:rPr lang="en-US" sz="1200" dirty="0"/>
                        <a:t>A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200" dirty="0"/>
                        <a:t>Break Even Analysis if we met the target of 10000 users per year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1798900"/>
                  </a:ext>
                </a:extLst>
              </a:tr>
              <a:tr h="447163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Expense for the first year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462096"/>
                  </a:ext>
                </a:extLst>
              </a:tr>
              <a:tr h="321612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Expenses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Initial cost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14,00,000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295756"/>
                  </a:ext>
                </a:extLst>
              </a:tr>
              <a:tr h="321612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Running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Cost for 1</a:t>
                      </a:r>
                      <a:r>
                        <a:rPr lang="en-US" sz="1200" baseline="30000" dirty="0"/>
                        <a:t>st</a:t>
                      </a:r>
                      <a:r>
                        <a:rPr lang="en-US" sz="1200" dirty="0"/>
                        <a:t> year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6,00,000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972006"/>
                  </a:ext>
                </a:extLst>
              </a:tr>
              <a:tr h="321612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Total expense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20,00,000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722867"/>
                  </a:ext>
                </a:extLst>
              </a:tr>
              <a:tr h="321612"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52870"/>
                  </a:ext>
                </a:extLst>
              </a:tr>
              <a:tr h="321612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Revenue for 1</a:t>
                      </a:r>
                      <a:r>
                        <a:rPr lang="en-US" sz="1200" baseline="30000" dirty="0"/>
                        <a:t>st</a:t>
                      </a:r>
                      <a:r>
                        <a:rPr lang="en-US" sz="1200" dirty="0"/>
                        <a:t> year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2,05,000*12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24,60,000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986153"/>
                  </a:ext>
                </a:extLst>
              </a:tr>
              <a:tr h="321612"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Difference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5,00,000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575573"/>
                  </a:ext>
                </a:extLst>
              </a:tr>
              <a:tr h="554711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Since difference is positive , Break even will happen in  first year only if full target is met</a:t>
                      </a:r>
                    </a:p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622393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DD405D31-171B-4301-80E9-2621D7194FBC}"/>
              </a:ext>
            </a:extLst>
          </p:cNvPr>
          <p:cNvSpPr txBox="1">
            <a:spLocks/>
          </p:cNvSpPr>
          <p:nvPr/>
        </p:nvSpPr>
        <p:spPr>
          <a:xfrm>
            <a:off x="9753600" y="639576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495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EF83-1413-5524-5156-CC6F8A241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36" y="292462"/>
            <a:ext cx="5141584" cy="432000"/>
          </a:xfrm>
        </p:spPr>
        <p:txBody>
          <a:bodyPr/>
          <a:lstStyle/>
          <a:p>
            <a:br>
              <a:rPr lang="en-GB" sz="3600" dirty="0"/>
            </a:br>
            <a:r>
              <a:rPr lang="en-GB" sz="3600" dirty="0"/>
              <a:t>Technical  Risk Analysis </a:t>
            </a:r>
            <a:br>
              <a:rPr lang="en-GB" sz="3600" dirty="0"/>
            </a:b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05C4D-716E-5BF4-50BC-7BF9577F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07" y="950288"/>
            <a:ext cx="11219793" cy="5183250"/>
          </a:xfrm>
        </p:spPr>
        <p:txBody>
          <a:bodyPr/>
          <a:lstStyle/>
          <a:p>
            <a:pPr algn="just"/>
            <a:r>
              <a:rPr lang="en-US" b="1" dirty="0">
                <a:latin typeface="Aptos Narrow" panose="020B0004020202020204" pitchFamily="34" charset="0"/>
              </a:rPr>
              <a:t>Data Security and Privacy:</a:t>
            </a:r>
            <a:endParaRPr lang="en-US" dirty="0">
              <a:latin typeface="Aptos Narrow" panose="020B0004020202020204" pitchFamily="34" charset="0"/>
            </a:endParaRPr>
          </a:p>
          <a:p>
            <a:pPr marL="266700" lvl="1" indent="0" algn="just">
              <a:buNone/>
            </a:pPr>
            <a:r>
              <a:rPr lang="en-US" b="1" dirty="0">
                <a:latin typeface="Aptos Narrow" panose="020B0004020202020204" pitchFamily="34" charset="0"/>
              </a:rPr>
              <a:t>Risk:</a:t>
            </a:r>
            <a:r>
              <a:rPr lang="en-US" dirty="0">
                <a:latin typeface="Aptos Narrow" panose="020B0004020202020204" pitchFamily="34" charset="0"/>
              </a:rPr>
              <a:t> Handling sensitive personal information about both clients and domestic workers poses a significant risk. Security breaches could lead to legal consequences and loss of trust.</a:t>
            </a:r>
          </a:p>
          <a:p>
            <a:pPr marL="266700" lvl="1" indent="0" algn="just">
              <a:buNone/>
            </a:pPr>
            <a:r>
              <a:rPr lang="en-US" b="1" dirty="0">
                <a:latin typeface="Aptos Narrow" panose="020B0004020202020204" pitchFamily="34" charset="0"/>
              </a:rPr>
              <a:t>Mitigation:</a:t>
            </a:r>
            <a:r>
              <a:rPr lang="en-US" dirty="0">
                <a:latin typeface="Aptos Narrow" panose="020B0004020202020204" pitchFamily="34" charset="0"/>
              </a:rPr>
              <a:t> Implement robust security measures, encryption protocols, and regular security audits. Comply with data protection regulations (e.g., GDPR) and ensure clear privacy policies.</a:t>
            </a:r>
          </a:p>
          <a:p>
            <a:pPr algn="just"/>
            <a:r>
              <a:rPr lang="en-US" b="1" dirty="0">
                <a:latin typeface="Aptos Narrow" panose="020B0004020202020204" pitchFamily="34" charset="0"/>
              </a:rPr>
              <a:t>Platform Reliability:</a:t>
            </a:r>
            <a:endParaRPr lang="en-US" dirty="0">
              <a:latin typeface="Aptos Narrow" panose="020B0004020202020204" pitchFamily="34" charset="0"/>
            </a:endParaRPr>
          </a:p>
          <a:p>
            <a:pPr marL="266700" lvl="1" indent="0" algn="just">
              <a:buNone/>
            </a:pPr>
            <a:r>
              <a:rPr lang="en-US" b="1" dirty="0">
                <a:latin typeface="Aptos Narrow" panose="020B0004020202020204" pitchFamily="34" charset="0"/>
              </a:rPr>
              <a:t> Risk:</a:t>
            </a:r>
            <a:r>
              <a:rPr lang="en-US" dirty="0">
                <a:latin typeface="Aptos Narrow" panose="020B0004020202020204" pitchFamily="34" charset="0"/>
              </a:rPr>
              <a:t> Unreliable platform performance or downtime could result in a poor user experience and loss of business.</a:t>
            </a:r>
          </a:p>
          <a:p>
            <a:pPr marL="266700" lvl="1" indent="0" algn="just">
              <a:buNone/>
            </a:pPr>
            <a:r>
              <a:rPr lang="en-US" b="1" dirty="0">
                <a:latin typeface="Aptos Narrow" panose="020B0004020202020204" pitchFamily="34" charset="0"/>
              </a:rPr>
              <a:t> Mitigation:</a:t>
            </a:r>
            <a:r>
              <a:rPr lang="en-US" dirty="0">
                <a:latin typeface="Aptos Narrow" panose="020B0004020202020204" pitchFamily="34" charset="0"/>
              </a:rPr>
              <a:t> Invest in reliable hosting, implement redundancy, and perform thorough testing. Have a disaster recovery plan in place to minimize downtime.</a:t>
            </a:r>
          </a:p>
          <a:p>
            <a:pPr algn="just"/>
            <a:r>
              <a:rPr lang="en-US" b="1" dirty="0">
                <a:latin typeface="Aptos Narrow" panose="020B0004020202020204" pitchFamily="34" charset="0"/>
              </a:rPr>
              <a:t>User Verification and Background Checks:</a:t>
            </a:r>
            <a:endParaRPr lang="en-US" dirty="0">
              <a:latin typeface="Aptos Narrow" panose="020B0004020202020204" pitchFamily="34" charset="0"/>
            </a:endParaRPr>
          </a:p>
          <a:p>
            <a:pPr marL="266700" lvl="1" indent="0" algn="just">
              <a:buNone/>
            </a:pPr>
            <a:r>
              <a:rPr lang="en-US" b="1" dirty="0">
                <a:latin typeface="Aptos Narrow" panose="020B0004020202020204" pitchFamily="34" charset="0"/>
              </a:rPr>
              <a:t>      Risk:</a:t>
            </a:r>
            <a:r>
              <a:rPr lang="en-US" dirty="0">
                <a:latin typeface="Aptos Narrow" panose="020B0004020202020204" pitchFamily="34" charset="0"/>
              </a:rPr>
              <a:t> Depending on the accuracy of user-submitted information for domestic workers, there's a risk of false information and          potential harm to clients.</a:t>
            </a:r>
          </a:p>
          <a:p>
            <a:pPr marL="266700" lvl="1" indent="0" algn="just">
              <a:buNone/>
            </a:pPr>
            <a:r>
              <a:rPr lang="en-US" b="1" dirty="0">
                <a:latin typeface="Aptos Narrow" panose="020B0004020202020204" pitchFamily="34" charset="0"/>
              </a:rPr>
              <a:t>    Mitigation:</a:t>
            </a:r>
            <a:r>
              <a:rPr lang="en-US" dirty="0">
                <a:latin typeface="Aptos Narrow" panose="020B0004020202020204" pitchFamily="34" charset="0"/>
              </a:rPr>
              <a:t> Implement a robust verification process, possibly involving background checks and certifications. Provide a system for user reviews to enhance trust.</a:t>
            </a:r>
          </a:p>
          <a:p>
            <a:pPr algn="just"/>
            <a:r>
              <a:rPr lang="en-US" b="1" dirty="0">
                <a:latin typeface="Aptos Narrow" panose="020B0004020202020204" pitchFamily="34" charset="0"/>
              </a:rPr>
              <a:t>Integration with Payment Systems:</a:t>
            </a:r>
            <a:endParaRPr lang="en-US" dirty="0">
              <a:latin typeface="Aptos Narrow" panose="020B0004020202020204" pitchFamily="34" charset="0"/>
            </a:endParaRPr>
          </a:p>
          <a:p>
            <a:pPr marL="0" indent="0" algn="just">
              <a:buNone/>
            </a:pPr>
            <a:r>
              <a:rPr lang="en-US" b="1" dirty="0">
                <a:latin typeface="Aptos Narrow" panose="020B0004020202020204" pitchFamily="34" charset="0"/>
              </a:rPr>
              <a:t>         </a:t>
            </a:r>
            <a:r>
              <a:rPr lang="en-US" sz="1600" b="1" dirty="0">
                <a:latin typeface="Aptos Narrow" panose="020B0004020202020204" pitchFamily="34" charset="0"/>
              </a:rPr>
              <a:t>Risk:</a:t>
            </a:r>
            <a:r>
              <a:rPr lang="en-US" sz="1600" dirty="0">
                <a:latin typeface="Aptos Narrow" panose="020B0004020202020204" pitchFamily="34" charset="0"/>
              </a:rPr>
              <a:t> If the payment system is not integrated securely, it could lead to financial risks and breaches.</a:t>
            </a:r>
          </a:p>
          <a:p>
            <a:pPr marL="0" indent="0" algn="just">
              <a:buNone/>
            </a:pPr>
            <a:r>
              <a:rPr lang="en-US" sz="1600" b="1" dirty="0">
                <a:latin typeface="Aptos Narrow" panose="020B0004020202020204" pitchFamily="34" charset="0"/>
              </a:rPr>
              <a:t>        Mitigation:</a:t>
            </a:r>
            <a:r>
              <a:rPr lang="en-US" sz="1600" dirty="0">
                <a:latin typeface="Aptos Narrow" panose="020B0004020202020204" pitchFamily="34" charset="0"/>
              </a:rPr>
              <a:t> Use reputable payment gateways, implement secure payment protocols, and adhere to industry standards.   Regularly update payment-related security measures.</a:t>
            </a:r>
          </a:p>
          <a:p>
            <a:pPr algn="just"/>
            <a:endParaRPr lang="en-IN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668B7-22F5-7765-70E8-1F771DD5F67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CBF5D8-4578-972D-C013-375A51BFE0A3}"/>
              </a:ext>
            </a:extLst>
          </p:cNvPr>
          <p:cNvSpPr txBox="1">
            <a:spLocks/>
          </p:cNvSpPr>
          <p:nvPr/>
        </p:nvSpPr>
        <p:spPr>
          <a:xfrm>
            <a:off x="9639300" y="6374931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3B8F0-3056-6DED-B475-139FAA84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8336" y="823504"/>
            <a:ext cx="2987664" cy="574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237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983511"/>
            <a:ext cx="5472000" cy="4638814"/>
          </a:xfrm>
          <a:solidFill>
            <a:srgbClr val="FFFFFF"/>
          </a:solidFill>
        </p:spPr>
        <p:txBody>
          <a:bodyPr/>
          <a:lstStyle/>
          <a:p>
            <a:pPr algn="just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Despite the increasing demand for domestic help and household services, there exists a prevalent problem in efficiently and reliably finding qualified maids. </a:t>
            </a:r>
          </a:p>
          <a:p>
            <a:pPr algn="just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issue is characterized by a lack of standardized vetting processes, leading to concerns about trustworthiness, reliability, and the overall quality of services provided.</a:t>
            </a:r>
          </a:p>
          <a:p>
            <a:pPr algn="just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absence of a streamlined platform or method for connecting households with skilled and trustworthy domestic workers contributes to a persistent challenge in establishing secure and satisfactory arrangements for both service seekers and providers.</a:t>
            </a:r>
          </a:p>
          <a:p>
            <a:pPr algn="just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Addressing this problem requires a comprehensive solution that addresses the vetting process, communication barriers, and overall transparency in the domestic service industry."</a:t>
            </a:r>
          </a:p>
        </p:txBody>
      </p:sp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096000" cy="6395764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36788" y="361189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98334"/>
            <a:ext cx="4648200" cy="1713980"/>
          </a:xfrm>
        </p:spPr>
        <p:txBody>
          <a:bodyPr/>
          <a:lstStyle/>
          <a:p>
            <a:pPr algn="l"/>
            <a:r>
              <a:rPr lang="en-US" sz="6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statement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B286337-FB7E-048B-E23B-120F00109204}"/>
              </a:ext>
            </a:extLst>
          </p:cNvPr>
          <p:cNvSpPr txBox="1">
            <a:spLocks/>
          </p:cNvSpPr>
          <p:nvPr/>
        </p:nvSpPr>
        <p:spPr>
          <a:xfrm>
            <a:off x="9753600" y="639576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371506-4592-ED7B-097A-8C802E9A6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354902"/>
            <a:ext cx="4648200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653F7-0211-3B38-C3BD-0B0C81A7E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70650"/>
            <a:ext cx="4302560" cy="444617"/>
          </a:xfrm>
        </p:spPr>
        <p:txBody>
          <a:bodyPr/>
          <a:lstStyle/>
          <a:p>
            <a:br>
              <a:rPr lang="en-GB" sz="3600" dirty="0"/>
            </a:br>
            <a:r>
              <a:rPr lang="en-GB" sz="3600" dirty="0"/>
              <a:t>Market  Risk  Analysis </a:t>
            </a:r>
            <a:br>
              <a:rPr lang="en-GB" sz="3600" dirty="0"/>
            </a:b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FF3BC-5657-267B-6C62-09946017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959792"/>
            <a:ext cx="11328000" cy="5627558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>
                <a:latin typeface="Aptos Narrow" panose="020B0004020202020204" pitchFamily="34" charset="0"/>
              </a:rPr>
              <a:t>Regulatory Changes:</a:t>
            </a:r>
            <a:endParaRPr lang="en-US" dirty="0">
              <a:latin typeface="Aptos Narrow" panose="020B0004020202020204" pitchFamily="34" charset="0"/>
            </a:endParaRPr>
          </a:p>
          <a:p>
            <a:pPr algn="just"/>
            <a:r>
              <a:rPr lang="en-US" sz="1600" b="1" dirty="0">
                <a:latin typeface="Aptos Narrow" panose="020B0004020202020204" pitchFamily="34" charset="0"/>
              </a:rPr>
              <a:t>Risk:</a:t>
            </a:r>
            <a:r>
              <a:rPr lang="en-US" sz="1600" dirty="0">
                <a:latin typeface="Aptos Narrow" panose="020B0004020202020204" pitchFamily="34" charset="0"/>
              </a:rPr>
              <a:t> Changes in labor laws, immigration policies, or other regulations could impact the availability and legality of domestic workers.</a:t>
            </a:r>
          </a:p>
          <a:p>
            <a:pPr algn="just"/>
            <a:r>
              <a:rPr lang="en-US" sz="1600" b="1" dirty="0">
                <a:latin typeface="Aptos Narrow" panose="020B0004020202020204" pitchFamily="34" charset="0"/>
              </a:rPr>
              <a:t>Mitigation:</a:t>
            </a:r>
            <a:r>
              <a:rPr lang="en-US" sz="1600" dirty="0">
                <a:latin typeface="Aptos Narrow" panose="020B0004020202020204" pitchFamily="34" charset="0"/>
              </a:rPr>
              <a:t> Stay informed about regulatory changes, work closely with legal experts, and be prepared to adapt the platform to comply with any new requirements.</a:t>
            </a:r>
          </a:p>
          <a:p>
            <a:pPr marL="0" indent="0" algn="just">
              <a:buNone/>
            </a:pPr>
            <a:r>
              <a:rPr lang="en-US" b="1" dirty="0">
                <a:latin typeface="Aptos Narrow" panose="020B0004020202020204" pitchFamily="34" charset="0"/>
              </a:rPr>
              <a:t>Competition:</a:t>
            </a:r>
            <a:endParaRPr lang="en-US" dirty="0">
              <a:latin typeface="Aptos Narrow" panose="020B0004020202020204" pitchFamily="34" charset="0"/>
            </a:endParaRPr>
          </a:p>
          <a:p>
            <a:pPr algn="just"/>
            <a:r>
              <a:rPr lang="en-US" sz="1600" b="1" dirty="0">
                <a:latin typeface="Aptos Narrow" panose="020B0004020202020204" pitchFamily="34" charset="0"/>
              </a:rPr>
              <a:t>Risk:</a:t>
            </a:r>
            <a:r>
              <a:rPr lang="en-US" sz="1600" dirty="0">
                <a:latin typeface="Aptos Narrow" panose="020B0004020202020204" pitchFamily="34" charset="0"/>
              </a:rPr>
              <a:t> The market for domestic worker and maid services may already have established competitors or new entrants that could affect </a:t>
            </a:r>
            <a:r>
              <a:rPr lang="en-US" sz="1600" dirty="0" err="1">
                <a:latin typeface="Aptos Narrow" panose="020B0004020202020204" pitchFamily="34" charset="0"/>
              </a:rPr>
              <a:t>Maidmatch's</a:t>
            </a:r>
            <a:r>
              <a:rPr lang="en-US" sz="1600" dirty="0">
                <a:latin typeface="Aptos Narrow" panose="020B0004020202020204" pitchFamily="34" charset="0"/>
              </a:rPr>
              <a:t> market share.</a:t>
            </a:r>
          </a:p>
          <a:p>
            <a:pPr algn="just"/>
            <a:r>
              <a:rPr lang="en-US" sz="1600" b="1" dirty="0">
                <a:latin typeface="Aptos Narrow" panose="020B0004020202020204" pitchFamily="34" charset="0"/>
              </a:rPr>
              <a:t>Mitigation:</a:t>
            </a:r>
            <a:r>
              <a:rPr lang="en-US" sz="1600" dirty="0">
                <a:latin typeface="Aptos Narrow" panose="020B0004020202020204" pitchFamily="34" charset="0"/>
              </a:rPr>
              <a:t> Conduct a thorough analysis of competitors, identify unique selling points, and continually innovate to stay ahead. Build strong brand recognition and customer loyalty</a:t>
            </a:r>
          </a:p>
          <a:p>
            <a:pPr marL="0" indent="0" algn="just">
              <a:buNone/>
            </a:pPr>
            <a:r>
              <a:rPr lang="en-US" b="1" dirty="0">
                <a:latin typeface="Aptos Narrow" panose="020B0004020202020204" pitchFamily="34" charset="0"/>
              </a:rPr>
              <a:t>Dependency on Online Reviews:</a:t>
            </a:r>
            <a:endParaRPr lang="en-US" dirty="0">
              <a:latin typeface="Aptos Narrow" panose="020B0004020202020204" pitchFamily="34" charset="0"/>
            </a:endParaRPr>
          </a:p>
          <a:p>
            <a:pPr algn="just"/>
            <a:r>
              <a:rPr lang="en-US" sz="1600" b="1" dirty="0">
                <a:latin typeface="Aptos Narrow" panose="020B0004020202020204" pitchFamily="34" charset="0"/>
              </a:rPr>
              <a:t>Risk:</a:t>
            </a:r>
            <a:r>
              <a:rPr lang="en-US" sz="1600" dirty="0">
                <a:latin typeface="Aptos Narrow" panose="020B0004020202020204" pitchFamily="34" charset="0"/>
              </a:rPr>
              <a:t> Over-reliance on online reviews may lead to biased perceptions, and negative reviews could significantly impact the platform's credibility.</a:t>
            </a:r>
          </a:p>
          <a:p>
            <a:pPr algn="just"/>
            <a:r>
              <a:rPr lang="en-US" sz="1600" b="1" dirty="0">
                <a:latin typeface="Aptos Narrow" panose="020B0004020202020204" pitchFamily="34" charset="0"/>
              </a:rPr>
              <a:t>Mitigation:</a:t>
            </a:r>
            <a:r>
              <a:rPr lang="en-US" sz="1600" dirty="0">
                <a:latin typeface="Aptos Narrow" panose="020B0004020202020204" pitchFamily="34" charset="0"/>
              </a:rPr>
              <a:t> Implement a balanced review system, encourage diverse feedback, and actively address concerns raised by users</a:t>
            </a:r>
          </a:p>
          <a:p>
            <a:pPr marL="0" indent="0" algn="just">
              <a:buNone/>
            </a:pPr>
            <a:r>
              <a:rPr lang="en-US" b="1" dirty="0">
                <a:latin typeface="Aptos Narrow" panose="020B0004020202020204" pitchFamily="34" charset="0"/>
              </a:rPr>
              <a:t>Economic Conditions:</a:t>
            </a:r>
            <a:endParaRPr lang="en-US" dirty="0">
              <a:latin typeface="Aptos Narrow" panose="020B0004020202020204" pitchFamily="34" charset="0"/>
            </a:endParaRPr>
          </a:p>
          <a:p>
            <a:pPr algn="just"/>
            <a:r>
              <a:rPr lang="en-US" sz="1600" b="1" dirty="0">
                <a:latin typeface="Aptos Narrow" panose="020B0004020202020204" pitchFamily="34" charset="0"/>
              </a:rPr>
              <a:t>Risk:</a:t>
            </a:r>
            <a:r>
              <a:rPr lang="en-US" sz="1600" dirty="0">
                <a:latin typeface="Aptos Narrow" panose="020B0004020202020204" pitchFamily="34" charset="0"/>
              </a:rPr>
              <a:t> Economic factors such as inflation or recession may affect the disposable income of potential customers.</a:t>
            </a:r>
          </a:p>
          <a:p>
            <a:pPr algn="just"/>
            <a:r>
              <a:rPr lang="en-US" sz="1600" b="1" dirty="0">
                <a:latin typeface="Aptos Narrow" panose="020B0004020202020204" pitchFamily="34" charset="0"/>
              </a:rPr>
              <a:t>Mitigation:</a:t>
            </a:r>
            <a:r>
              <a:rPr lang="en-US" sz="1600" dirty="0">
                <a:latin typeface="Aptos Narrow" panose="020B0004020202020204" pitchFamily="34" charset="0"/>
              </a:rPr>
              <a:t> Offer flexible pricing plans, discounts during economic downturns, and explore partnerships to provide value-added services.</a:t>
            </a:r>
          </a:p>
          <a:p>
            <a:pPr algn="just"/>
            <a:endParaRPr lang="en-IN" dirty="0">
              <a:latin typeface="Aptos Narrow" panose="020B00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B8CE6-A4D5-32D2-12F0-F6A38B107E7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B8C67B-D0F5-1FA1-55A9-0109E0EA746F}"/>
              </a:ext>
            </a:extLst>
          </p:cNvPr>
          <p:cNvSpPr txBox="1">
            <a:spLocks/>
          </p:cNvSpPr>
          <p:nvPr/>
        </p:nvSpPr>
        <p:spPr>
          <a:xfrm>
            <a:off x="9753600" y="6371350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E61D87-B1A7-FFAB-AE32-29F9CDED5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000" y="780435"/>
            <a:ext cx="3124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19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B580C-A5B6-2EA1-482F-59A7465A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76" y="452024"/>
            <a:ext cx="3837202" cy="432000"/>
          </a:xfrm>
        </p:spPr>
        <p:txBody>
          <a:bodyPr/>
          <a:lstStyle/>
          <a:p>
            <a:r>
              <a:rPr lang="en-US" sz="3600" spc="-300" dirty="0"/>
              <a:t>Future  Potential </a:t>
            </a:r>
            <a:endParaRPr lang="en-IN" sz="3600" spc="-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47B6B-F508-DD60-B763-BCA7F3FC1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76" y="1271211"/>
            <a:ext cx="10827327" cy="4772143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b="1" dirty="0">
                <a:latin typeface="Aptos Narrow" panose="020B0004020202020204" pitchFamily="34" charset="0"/>
              </a:rPr>
              <a:t>Market Expansion:</a:t>
            </a:r>
            <a:endParaRPr lang="en-US" dirty="0">
              <a:latin typeface="Aptos Narrow" panose="020B0004020202020204" pitchFamily="34" charset="0"/>
            </a:endParaRPr>
          </a:p>
          <a:p>
            <a:pPr marL="0" indent="0" algn="just">
              <a:buNone/>
            </a:pPr>
            <a:r>
              <a:rPr lang="en-US" sz="1600" b="1" dirty="0">
                <a:latin typeface="Aptos Narrow" panose="020B0004020202020204" pitchFamily="34" charset="0"/>
              </a:rPr>
              <a:t>    </a:t>
            </a:r>
            <a:r>
              <a:rPr lang="en-US" sz="1600" dirty="0">
                <a:latin typeface="Aptos Narrow" panose="020B0004020202020204" pitchFamily="34" charset="0"/>
              </a:rPr>
              <a:t>As the platform gains traction and establishes itself in its initial target markets, there is potential for geographical expansion into new regions and countries. This could tap into a broader pool of domestic workers and clients.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b="1" dirty="0">
                <a:latin typeface="Aptos Narrow" panose="020B0004020202020204" pitchFamily="34" charset="0"/>
              </a:rPr>
              <a:t>Diversification of Services:</a:t>
            </a:r>
            <a:endParaRPr lang="en-US" dirty="0">
              <a:latin typeface="Aptos Narrow" panose="020B0004020202020204" pitchFamily="34" charset="0"/>
            </a:endParaRPr>
          </a:p>
          <a:p>
            <a:pPr marL="0" indent="0" algn="just">
              <a:buNone/>
            </a:pPr>
            <a:r>
              <a:rPr lang="en-US" sz="1600" dirty="0">
                <a:latin typeface="Aptos Narrow" panose="020B0004020202020204" pitchFamily="34" charset="0"/>
              </a:rPr>
              <a:t>  </a:t>
            </a:r>
            <a:r>
              <a:rPr lang="en-US" sz="1600" dirty="0" err="1">
                <a:latin typeface="Aptos Narrow" panose="020B0004020202020204" pitchFamily="34" charset="0"/>
              </a:rPr>
              <a:t>Maidmatch</a:t>
            </a:r>
            <a:r>
              <a:rPr lang="en-US" sz="1600" dirty="0">
                <a:latin typeface="Aptos Narrow" panose="020B0004020202020204" pitchFamily="34" charset="0"/>
              </a:rPr>
              <a:t> could explore diversifying its services beyond house cleaning, child care, elder care, and pet care. Additional services like tutoring, home organization, or specialized cleaning services could cater to a wider range of customer needs.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b="1" dirty="0">
                <a:latin typeface="Aptos Narrow" panose="020B0004020202020204" pitchFamily="34" charset="0"/>
              </a:rPr>
              <a:t>Partnerships and Collaborations:</a:t>
            </a:r>
            <a:endParaRPr lang="en-US" dirty="0">
              <a:latin typeface="Aptos Narrow" panose="020B0004020202020204" pitchFamily="34" charset="0"/>
            </a:endParaRPr>
          </a:p>
          <a:p>
            <a:pPr marL="0" indent="0" algn="just">
              <a:buNone/>
            </a:pPr>
            <a:r>
              <a:rPr lang="en-US" sz="1600" dirty="0">
                <a:latin typeface="Aptos Narrow" panose="020B0004020202020204" pitchFamily="34" charset="0"/>
              </a:rPr>
              <a:t>  Forming partnerships with other service providers, such as insurance companies, home security firms, or local businesses, could create value-added offerings for users and expand </a:t>
            </a:r>
            <a:r>
              <a:rPr lang="en-US" sz="1600" dirty="0" err="1">
                <a:latin typeface="Aptos Narrow" panose="020B0004020202020204" pitchFamily="34" charset="0"/>
              </a:rPr>
              <a:t>Maidmatch's</a:t>
            </a:r>
            <a:r>
              <a:rPr lang="en-US" sz="1600" dirty="0">
                <a:latin typeface="Aptos Narrow" panose="020B0004020202020204" pitchFamily="34" charset="0"/>
              </a:rPr>
              <a:t> ecosystem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b="1" dirty="0">
                <a:latin typeface="Aptos Narrow" panose="020B0004020202020204" pitchFamily="34" charset="0"/>
              </a:rPr>
              <a:t>Training and Certification Programs:</a:t>
            </a:r>
            <a:endParaRPr lang="en-US" dirty="0">
              <a:latin typeface="Aptos Narrow" panose="020B0004020202020204" pitchFamily="34" charset="0"/>
            </a:endParaRPr>
          </a:p>
          <a:p>
            <a:pPr marL="0" indent="0" algn="just">
              <a:buNone/>
            </a:pPr>
            <a:r>
              <a:rPr lang="en-US" sz="1600" dirty="0">
                <a:latin typeface="Aptos Narrow" panose="020B0004020202020204" pitchFamily="34" charset="0"/>
              </a:rPr>
              <a:t>  Offering training and certification programs for domestic workers through the platform could enhance their skills and marketability. This could also establish </a:t>
            </a:r>
            <a:r>
              <a:rPr lang="en-US" sz="1600" dirty="0" err="1">
                <a:latin typeface="Aptos Narrow" panose="020B0004020202020204" pitchFamily="34" charset="0"/>
              </a:rPr>
              <a:t>Maidmatch</a:t>
            </a:r>
            <a:r>
              <a:rPr lang="en-US" sz="1600" dirty="0">
                <a:latin typeface="Aptos Narrow" panose="020B0004020202020204" pitchFamily="34" charset="0"/>
              </a:rPr>
              <a:t> as a leader in promoting professionalism within the domestic service industry.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b="1" dirty="0">
                <a:latin typeface="Aptos Narrow" panose="020B0004020202020204" pitchFamily="34" charset="0"/>
              </a:rPr>
              <a:t>Data Analytics for Predictive Matching:</a:t>
            </a:r>
            <a:endParaRPr lang="en-US" dirty="0">
              <a:latin typeface="Aptos Narrow" panose="020B0004020202020204" pitchFamily="34" charset="0"/>
            </a:endParaRPr>
          </a:p>
          <a:p>
            <a:pPr marL="0" indent="0" algn="just">
              <a:buNone/>
            </a:pPr>
            <a:r>
              <a:rPr lang="en-US" sz="1600" dirty="0">
                <a:latin typeface="Aptos Narrow" panose="020B0004020202020204" pitchFamily="34" charset="0"/>
              </a:rPr>
              <a:t>Utilizing advanced data analytics and machine learning for predictive matching could optimize the platform's ability to connect clients with the most suitable domestic workers, improving overall user satisfaction.</a:t>
            </a:r>
          </a:p>
          <a:p>
            <a:pPr algn="just"/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4AA8C-8CD9-767C-22CD-4BDDB2D07A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961D23D-36EF-EA46-1866-C48399298DEE}"/>
              </a:ext>
            </a:extLst>
          </p:cNvPr>
          <p:cNvSpPr txBox="1">
            <a:spLocks/>
          </p:cNvSpPr>
          <p:nvPr/>
        </p:nvSpPr>
        <p:spPr>
          <a:xfrm>
            <a:off x="9617478" y="6371350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70B6B3-2BFB-CA91-824B-456BEB3D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519776" y="1009680"/>
            <a:ext cx="3329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56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hand clapping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26502" y="-3018"/>
            <a:ext cx="9780102" cy="6804025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3800" y="1527227"/>
            <a:ext cx="4648200" cy="1013684"/>
          </a:xfrm>
        </p:spPr>
        <p:txBody>
          <a:bodyPr/>
          <a:lstStyle/>
          <a:p>
            <a:r>
              <a:rPr lang="en-US" sz="6600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60000" y="5319295"/>
            <a:ext cx="3600000" cy="3600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sz="2000" dirty="0"/>
              <a:t>Tejashree Shinde- 211071908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760000" y="6369007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218D9-39B4-CBAF-3FFB-8B7C7A0040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47294" y="2873932"/>
            <a:ext cx="3600000" cy="360000"/>
          </a:xfrm>
        </p:spPr>
        <p:txBody>
          <a:bodyPr/>
          <a:lstStyle/>
          <a:p>
            <a:r>
              <a:rPr lang="en-IN" sz="2000" dirty="0" err="1"/>
              <a:t>Dushant</a:t>
            </a:r>
            <a:r>
              <a:rPr lang="en-IN" sz="2000" dirty="0"/>
              <a:t> Harinkhede-201070072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3A38D60-D2F9-8318-6A3E-A6D441B383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47294" y="3361884"/>
            <a:ext cx="3600000" cy="360000"/>
          </a:xfrm>
        </p:spPr>
        <p:txBody>
          <a:bodyPr/>
          <a:lstStyle/>
          <a:p>
            <a:pPr marL="0" rtl="0" eaLnBrk="1" fontAlgn="b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000" i="0" u="none" strike="noStrike" kern="1200" dirty="0">
                <a:effectLst/>
                <a:latin typeface="Candara" panose="020E0502030303020204" pitchFamily="34" charset="0"/>
              </a:rPr>
              <a:t>Vishwas Hibare</a:t>
            </a:r>
            <a:r>
              <a:rPr lang="en-IN" sz="2000" dirty="0">
                <a:latin typeface="Arial" panose="020B0604020202020204" pitchFamily="34" charset="0"/>
              </a:rPr>
              <a:t>-</a:t>
            </a:r>
            <a:r>
              <a:rPr lang="en-IN" sz="2000" i="0" u="none" strike="noStrike" kern="1200" dirty="0">
                <a:effectLst/>
                <a:latin typeface="Candara" panose="020E0502030303020204" pitchFamily="34" charset="0"/>
              </a:rPr>
              <a:t>201070067</a:t>
            </a:r>
            <a:endParaRPr lang="en-IN" sz="200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21A5BA7-FECE-E03C-88FC-BFAA11B4E2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60000" y="3862194"/>
            <a:ext cx="3600000" cy="360000"/>
          </a:xfrm>
        </p:spPr>
        <p:txBody>
          <a:bodyPr/>
          <a:lstStyle/>
          <a:p>
            <a:pPr marL="0" rtl="0" eaLnBrk="1" fontAlgn="b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000" i="0" u="none" strike="noStrike" kern="1200" dirty="0">
                <a:effectLst/>
                <a:latin typeface="Candara" panose="020E0502030303020204" pitchFamily="34" charset="0"/>
              </a:rPr>
              <a:t>Kiran Patil </a:t>
            </a:r>
            <a:r>
              <a:rPr lang="en-IN" sz="2000" dirty="0">
                <a:latin typeface="Arial" panose="020B0604020202020204" pitchFamily="34" charset="0"/>
              </a:rPr>
              <a:t>-</a:t>
            </a:r>
            <a:r>
              <a:rPr lang="en-IN" sz="2000" i="0" u="none" strike="noStrike" kern="1200" dirty="0">
                <a:effectLst/>
                <a:latin typeface="Candara" panose="020E0502030303020204" pitchFamily="34" charset="0"/>
              </a:rPr>
              <a:t>211070904</a:t>
            </a:r>
            <a:endParaRPr lang="en-IN" sz="2000" i="0" u="none" strike="noStrik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21" name="Graphic 20" descr="User" title="Icon - Presenter Name">
            <a:extLst>
              <a:ext uri="{FF2B5EF4-FFF2-40B4-BE49-F238E27FC236}">
                <a16:creationId xmlns:a16="http://schemas.microsoft.com/office/drawing/2014/main" id="{5384CB1F-1C48-2710-CA42-8C6E02FA528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01206" y="5765795"/>
            <a:ext cx="337568" cy="33756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065D481B-4CD8-1E76-AFEA-058622CC50AE}"/>
              </a:ext>
            </a:extLst>
          </p:cNvPr>
          <p:cNvSpPr txBox="1">
            <a:spLocks/>
          </p:cNvSpPr>
          <p:nvPr/>
        </p:nvSpPr>
        <p:spPr>
          <a:xfrm>
            <a:off x="9753600" y="639576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F8ADE14A-9DF8-B94B-BFBE-5C123E13A115}"/>
              </a:ext>
            </a:extLst>
          </p:cNvPr>
          <p:cNvSpPr txBox="1">
            <a:spLocks/>
          </p:cNvSpPr>
          <p:nvPr/>
        </p:nvSpPr>
        <p:spPr>
          <a:xfrm>
            <a:off x="8160000" y="4345812"/>
            <a:ext cx="360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72000" bIns="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rtl="0" eaLnBrk="1" fontAlgn="b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000" i="0" u="none" strike="noStrike" kern="1200" dirty="0" err="1">
                <a:effectLst/>
                <a:latin typeface="Candara" panose="020E0502030303020204" pitchFamily="34" charset="0"/>
              </a:rPr>
              <a:t>Mayuresh</a:t>
            </a:r>
            <a:r>
              <a:rPr lang="en-IN" sz="2000" i="0" u="none" strike="noStrike" kern="1200" dirty="0">
                <a:effectLst/>
                <a:latin typeface="Candara" panose="020E0502030303020204" pitchFamily="34" charset="0"/>
              </a:rPr>
              <a:t> </a:t>
            </a:r>
            <a:r>
              <a:rPr lang="en-IN" sz="2000" i="0" u="none" strike="noStrike" kern="1200" dirty="0" err="1">
                <a:effectLst/>
                <a:latin typeface="Candara" panose="020E0502030303020204" pitchFamily="34" charset="0"/>
              </a:rPr>
              <a:t>Murudkar</a:t>
            </a:r>
            <a:r>
              <a:rPr lang="en-IN" sz="2000" i="0" u="none" strike="noStrike" kern="1200" dirty="0">
                <a:effectLst/>
                <a:latin typeface="Candara" panose="020E0502030303020204" pitchFamily="34" charset="0"/>
              </a:rPr>
              <a:t> </a:t>
            </a:r>
            <a:r>
              <a:rPr lang="en-IN" sz="2000" dirty="0">
                <a:latin typeface="Arial" panose="020B0604020202020204" pitchFamily="34" charset="0"/>
              </a:rPr>
              <a:t>-</a:t>
            </a:r>
            <a:r>
              <a:rPr lang="en-IN" sz="2000" i="0" u="none" strike="noStrike" kern="1200" dirty="0">
                <a:effectLst/>
                <a:latin typeface="Candara" panose="020E0502030303020204" pitchFamily="34" charset="0"/>
              </a:rPr>
              <a:t>211070903</a:t>
            </a:r>
            <a:endParaRPr lang="en-IN" sz="200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FC9DB482-E17A-F8B8-6B64-C66607A3316F}"/>
              </a:ext>
            </a:extLst>
          </p:cNvPr>
          <p:cNvSpPr txBox="1">
            <a:spLocks/>
          </p:cNvSpPr>
          <p:nvPr/>
        </p:nvSpPr>
        <p:spPr>
          <a:xfrm>
            <a:off x="8160000" y="4829430"/>
            <a:ext cx="360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72000" bIns="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rtl="0" eaLnBrk="1" fontAlgn="b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000" i="0" u="none" strike="noStrike" kern="1200" dirty="0" err="1">
                <a:effectLst/>
                <a:latin typeface="Candara" panose="020E0502030303020204" pitchFamily="34" charset="0"/>
              </a:rPr>
              <a:t>Bhavika</a:t>
            </a:r>
            <a:r>
              <a:rPr lang="en-IN" sz="2000" i="0" u="none" strike="noStrike" kern="1200" dirty="0">
                <a:effectLst/>
                <a:latin typeface="Candara" panose="020E0502030303020204" pitchFamily="34" charset="0"/>
              </a:rPr>
              <a:t> Purav</a:t>
            </a:r>
            <a:r>
              <a:rPr lang="en-IN" sz="2000" dirty="0">
                <a:latin typeface="Arial" panose="020B0604020202020204" pitchFamily="34" charset="0"/>
              </a:rPr>
              <a:t>-</a:t>
            </a:r>
            <a:r>
              <a:rPr lang="en-IN" sz="2000" i="0" u="none" strike="noStrike" kern="1200" dirty="0">
                <a:effectLst/>
                <a:latin typeface="Candara" panose="020E0502030303020204" pitchFamily="34" charset="0"/>
              </a:rPr>
              <a:t>211071902</a:t>
            </a:r>
            <a:endParaRPr lang="en-IN" sz="200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61BFF51A-961E-C3C9-F358-B9755199F848}"/>
              </a:ext>
            </a:extLst>
          </p:cNvPr>
          <p:cNvSpPr txBox="1">
            <a:spLocks/>
          </p:cNvSpPr>
          <p:nvPr/>
        </p:nvSpPr>
        <p:spPr>
          <a:xfrm>
            <a:off x="8160000" y="5813566"/>
            <a:ext cx="360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72000" bIns="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rtl="0" eaLnBrk="1" fontAlgn="b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000" i="0" u="none" strike="noStrike" kern="1200" dirty="0" err="1">
                <a:effectLst/>
                <a:latin typeface="Candara" panose="020E0502030303020204" pitchFamily="34" charset="0"/>
              </a:rPr>
              <a:t>Shrishail</a:t>
            </a:r>
            <a:r>
              <a:rPr lang="en-IN" sz="2000" i="0" u="none" strike="noStrike" kern="1200" dirty="0">
                <a:effectLst/>
                <a:latin typeface="Candara" panose="020E0502030303020204" pitchFamily="34" charset="0"/>
              </a:rPr>
              <a:t> Gouragond</a:t>
            </a:r>
            <a:r>
              <a:rPr lang="en-IN" sz="2000" dirty="0">
                <a:latin typeface="Arial" panose="020B0604020202020204" pitchFamily="34" charset="0"/>
              </a:rPr>
              <a:t>-</a:t>
            </a:r>
            <a:r>
              <a:rPr lang="en-IN" sz="2000" i="0" u="none" strike="noStrike" kern="1200" dirty="0">
                <a:effectLst/>
                <a:latin typeface="Candara" panose="020E0502030303020204" pitchFamily="34" charset="0"/>
              </a:rPr>
              <a:t>211070906</a:t>
            </a:r>
            <a:endParaRPr lang="en-IN" sz="2000" i="0" u="none" strike="noStrik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24" name="Graphic 23" descr="User" title="Icon - Presenter Name">
            <a:extLst>
              <a:ext uri="{FF2B5EF4-FFF2-40B4-BE49-F238E27FC236}">
                <a16:creationId xmlns:a16="http://schemas.microsoft.com/office/drawing/2014/main" id="{0C202804-5801-8E6D-7A4D-951A091310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01206" y="5298182"/>
            <a:ext cx="337568" cy="337568"/>
          </a:xfrm>
          <a:prstGeom prst="rect">
            <a:avLst/>
          </a:prstGeom>
        </p:spPr>
      </p:pic>
      <p:pic>
        <p:nvPicPr>
          <p:cNvPr id="25" name="Graphic 24" descr="User" title="Icon - Presenter Name">
            <a:extLst>
              <a:ext uri="{FF2B5EF4-FFF2-40B4-BE49-F238E27FC236}">
                <a16:creationId xmlns:a16="http://schemas.microsoft.com/office/drawing/2014/main" id="{D4521D35-8936-27EA-AB88-644B97287F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01206" y="4826397"/>
            <a:ext cx="337568" cy="337568"/>
          </a:xfrm>
          <a:prstGeom prst="rect">
            <a:avLst/>
          </a:prstGeom>
        </p:spPr>
      </p:pic>
      <p:pic>
        <p:nvPicPr>
          <p:cNvPr id="26" name="Graphic 25" descr="User" title="Icon - Presenter Name">
            <a:extLst>
              <a:ext uri="{FF2B5EF4-FFF2-40B4-BE49-F238E27FC236}">
                <a16:creationId xmlns:a16="http://schemas.microsoft.com/office/drawing/2014/main" id="{D53ECCF5-0D98-1D7E-3F36-0B62FA0E70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01206" y="4345812"/>
            <a:ext cx="337568" cy="337568"/>
          </a:xfrm>
          <a:prstGeom prst="rect">
            <a:avLst/>
          </a:prstGeom>
        </p:spPr>
      </p:pic>
      <p:pic>
        <p:nvPicPr>
          <p:cNvPr id="27" name="Graphic 26" descr="User" title="Icon - Presenter Name">
            <a:extLst>
              <a:ext uri="{FF2B5EF4-FFF2-40B4-BE49-F238E27FC236}">
                <a16:creationId xmlns:a16="http://schemas.microsoft.com/office/drawing/2014/main" id="{142BF351-BB73-0929-19B9-44AB9C8A89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97477" y="3855641"/>
            <a:ext cx="337568" cy="337568"/>
          </a:xfrm>
          <a:prstGeom prst="rect">
            <a:avLst/>
          </a:prstGeom>
        </p:spPr>
      </p:pic>
      <p:pic>
        <p:nvPicPr>
          <p:cNvPr id="28" name="Graphic 27" descr="User" title="Icon - Presenter Name">
            <a:extLst>
              <a:ext uri="{FF2B5EF4-FFF2-40B4-BE49-F238E27FC236}">
                <a16:creationId xmlns:a16="http://schemas.microsoft.com/office/drawing/2014/main" id="{E87B2F2E-BD35-FBA2-E93D-5D15E06BD2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80869" y="3367490"/>
            <a:ext cx="337568" cy="337568"/>
          </a:xfrm>
          <a:prstGeom prst="rect">
            <a:avLst/>
          </a:prstGeom>
        </p:spPr>
      </p:pic>
      <p:pic>
        <p:nvPicPr>
          <p:cNvPr id="29" name="Graphic 28" descr="User" title="Icon - Presenter Name">
            <a:extLst>
              <a:ext uri="{FF2B5EF4-FFF2-40B4-BE49-F238E27FC236}">
                <a16:creationId xmlns:a16="http://schemas.microsoft.com/office/drawing/2014/main" id="{D0A71EBD-D939-B660-CD66-9B1BAB0AF9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80869" y="2929066"/>
            <a:ext cx="337568" cy="33756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1592E32-BAF0-C7B9-5EE7-09A23717F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43800" y="2488566"/>
            <a:ext cx="4648200" cy="1313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2B36A-A506-EC2F-8BFC-2CC90177DFFC}"/>
              </a:ext>
            </a:extLst>
          </p:cNvPr>
          <p:cNvSpPr/>
          <p:nvPr/>
        </p:nvSpPr>
        <p:spPr>
          <a:xfrm>
            <a:off x="9753601" y="2682320"/>
            <a:ext cx="2438400" cy="13139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AB24B3-B471-660E-0549-824657D2C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91040" y="1430723"/>
            <a:ext cx="2600960" cy="980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nd writing on post-it note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096000" cy="637135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7118" y="12799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67" y="242823"/>
            <a:ext cx="6641900" cy="1124345"/>
          </a:xfrm>
        </p:spPr>
        <p:txBody>
          <a:bodyPr/>
          <a:lstStyle/>
          <a:p>
            <a:r>
              <a:rPr lang="en-US" dirty="0" err="1"/>
              <a:t>MaidMatch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9667" y="1286739"/>
            <a:ext cx="6641626" cy="5791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Connecting You with Reliable and Skilled Domestic Workers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41A5DD-768E-03B9-4890-5B59206B4451}"/>
              </a:ext>
            </a:extLst>
          </p:cNvPr>
          <p:cNvSpPr txBox="1">
            <a:spLocks/>
          </p:cNvSpPr>
          <p:nvPr/>
        </p:nvSpPr>
        <p:spPr>
          <a:xfrm>
            <a:off x="9753600" y="639576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DED3C-E85E-2AA6-B73F-AF8B53D34667}"/>
              </a:ext>
            </a:extLst>
          </p:cNvPr>
          <p:cNvSpPr txBox="1"/>
          <p:nvPr/>
        </p:nvSpPr>
        <p:spPr>
          <a:xfrm>
            <a:off x="6535205" y="2098083"/>
            <a:ext cx="5440795" cy="3852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Welcome to </a:t>
            </a:r>
            <a:r>
              <a:rPr lang="en-IN" sz="2000" dirty="0" err="1"/>
              <a:t>MaidMatch</a:t>
            </a:r>
            <a:r>
              <a:rPr lang="en-IN" sz="2000" dirty="0"/>
              <a:t>, the </a:t>
            </a:r>
            <a:r>
              <a:rPr lang="en-US" sz="2000" dirty="0"/>
              <a:t>revolutionary platform that simplifies the process of hiring reliable domestic workers and maids.</a:t>
            </a:r>
          </a:p>
          <a:p>
            <a:endParaRPr lang="en-US" sz="2000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/>
              <a:t> Say goodbye to the hassle of finding trustworthy help.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MaidMatch</a:t>
            </a:r>
            <a:r>
              <a:rPr lang="en-US" sz="2000" dirty="0"/>
              <a:t> not only provides a reliable solution for households but also empowers skilled individuals in the domestic service sector. 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058389-C78E-FA8E-2A95-69EDE0C2A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9393" y="1229327"/>
            <a:ext cx="4648200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78F7A18-B081-385E-477D-F27F17F196F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7563" r="1756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6ECE7A2-CFBA-378A-1F56-39892AC9C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Target solution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083A5B-E02E-7CB8-0D05-60082331D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331648"/>
            <a:ext cx="5472000" cy="2428351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dirty="0" err="1"/>
              <a:t>MaidMatch</a:t>
            </a:r>
            <a:r>
              <a:rPr lang="en-US" dirty="0"/>
              <a:t> is a user-friendly platform connecting households with trustworthy domestic workers. It features detailed profiles, advanced matching, secure verification, and transparent pricing. With real-time communication, reviews, and additional resources, </a:t>
            </a:r>
            <a:r>
              <a:rPr lang="en-US" dirty="0" err="1"/>
              <a:t>MaidMatch</a:t>
            </a:r>
            <a:r>
              <a:rPr lang="en-US" dirty="0"/>
              <a:t> creates a reliable community for both users and skilled workers, ensuring continual improvement through feedback.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8D791-64F8-4AE0-FFF3-4ED7F578F38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8BB7BD-CDD5-5291-7CF3-13FFE0B03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91760" y="2911580"/>
            <a:ext cx="6568240" cy="825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984820E-9D65-400B-BF69-F20C376EC805}"/>
              </a:ext>
            </a:extLst>
          </p:cNvPr>
          <p:cNvSpPr txBox="1">
            <a:spLocks/>
          </p:cNvSpPr>
          <p:nvPr/>
        </p:nvSpPr>
        <p:spPr>
          <a:xfrm>
            <a:off x="9753600" y="638560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100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8371A87-9AB9-3BA5-E300-6201E92782E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7064" r="17064"/>
          <a:stretch/>
        </p:blipFill>
        <p:spPr>
          <a:xfrm flipH="1">
            <a:off x="6096000" y="-1"/>
            <a:ext cx="6096000" cy="637135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E63659D-C2C3-7EBF-B501-ACCA1667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840" y="4168399"/>
            <a:ext cx="5090160" cy="1748550"/>
          </a:xfrm>
        </p:spPr>
        <p:txBody>
          <a:bodyPr/>
          <a:lstStyle/>
          <a:p>
            <a:r>
              <a:rPr lang="en-IN" dirty="0"/>
              <a:t>solution </a:t>
            </a:r>
            <a:br>
              <a:rPr lang="en-IN" dirty="0"/>
            </a:br>
            <a:r>
              <a:rPr lang="en-IN" dirty="0"/>
              <a:t>potential areas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445A89-872D-13F9-70AC-506FE5DC2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720" y="554182"/>
            <a:ext cx="5472000" cy="55671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MaidMatch</a:t>
            </a:r>
            <a:r>
              <a:rPr lang="en-US" dirty="0"/>
              <a:t> serves households with working parents in need of reliable help.</a:t>
            </a:r>
          </a:p>
          <a:p>
            <a:pPr>
              <a:lnSpc>
                <a:spcPct val="150000"/>
              </a:lnSpc>
            </a:pPr>
            <a:r>
              <a:rPr lang="en-US" dirty="0"/>
              <a:t>It assists students in flats with chores and provides support for senior citizens living alone.</a:t>
            </a:r>
          </a:p>
          <a:p>
            <a:pPr>
              <a:lnSpc>
                <a:spcPct val="150000"/>
              </a:lnSpc>
            </a:pPr>
            <a:r>
              <a:rPr lang="en-US" dirty="0"/>
              <a:t>The platform caters to busy professionals, individuals with disabilities, and families with young children.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MaidMatch</a:t>
            </a:r>
            <a:r>
              <a:rPr lang="en-US" dirty="0"/>
              <a:t> offers a comprehensive solution for various domestic needs.</a:t>
            </a:r>
          </a:p>
          <a:p>
            <a:pPr>
              <a:lnSpc>
                <a:spcPct val="150000"/>
              </a:lnSpc>
            </a:pPr>
            <a:r>
              <a:rPr lang="en-US" dirty="0"/>
              <a:t>Whether it's a family home, a student's flat, or an elderly person's residence, </a:t>
            </a:r>
            <a:r>
              <a:rPr lang="en-US" dirty="0" err="1"/>
              <a:t>MaidMatch</a:t>
            </a:r>
            <a:r>
              <a:rPr lang="en-US" dirty="0"/>
              <a:t> simplifies daily life.</a:t>
            </a:r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1218-670D-3E72-BD94-A54D807D2D1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C03D9-6F6F-E788-4CFF-E603F7C94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80588" y="40535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01A797-1CD7-B44E-326B-0E0C8639D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01840" y="5802126"/>
            <a:ext cx="5090160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79A32A5-240E-7E39-F38B-6FCF0F58BE8A}"/>
              </a:ext>
            </a:extLst>
          </p:cNvPr>
          <p:cNvSpPr txBox="1">
            <a:spLocks/>
          </p:cNvSpPr>
          <p:nvPr/>
        </p:nvSpPr>
        <p:spPr>
          <a:xfrm>
            <a:off x="9753600" y="639576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007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C888-B60E-C394-52FF-6086D039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33370"/>
            <a:ext cx="11328000" cy="432000"/>
          </a:xfrm>
        </p:spPr>
        <p:txBody>
          <a:bodyPr/>
          <a:lstStyle/>
          <a:p>
            <a:r>
              <a:rPr lang="en-IN" sz="4800" dirty="0"/>
              <a:t>Limitations 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F67BC67-9903-0D38-4CEC-2D2E8B5E5C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5814115"/>
              </p:ext>
            </p:extLst>
          </p:nvPr>
        </p:nvGraphicFramePr>
        <p:xfrm>
          <a:off x="432000" y="1512000"/>
          <a:ext cx="11328000" cy="4679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AA426-470C-D466-BE6B-0232474EFBD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073C18-1D05-3247-CC84-582620D8C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000" y="1131380"/>
            <a:ext cx="6568240" cy="825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E7D9A1A-7262-3B91-8CF4-E9E8F67D4C42}"/>
              </a:ext>
            </a:extLst>
          </p:cNvPr>
          <p:cNvSpPr txBox="1">
            <a:spLocks/>
          </p:cNvSpPr>
          <p:nvPr/>
        </p:nvSpPr>
        <p:spPr>
          <a:xfrm>
            <a:off x="9753600" y="639576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488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Placeholder 40">
            <a:extLst>
              <a:ext uri="{FF2B5EF4-FFF2-40B4-BE49-F238E27FC236}">
                <a16:creationId xmlns:a16="http://schemas.microsoft.com/office/drawing/2014/main" id="{E3806283-D5FC-5C1D-29E3-4768129CF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426721" y="1216819"/>
            <a:ext cx="2093238" cy="3060541"/>
          </a:xfr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Domestic Worker Associations.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Background Check and Verification Services.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Digital Platforms and Influencers.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Government Agencies.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Insurance Providers.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Technology Partners.</a:t>
            </a:r>
            <a:endParaRPr lang="en-GB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1" name="Text Placeholder 41">
            <a:extLst>
              <a:ext uri="{FF2B5EF4-FFF2-40B4-BE49-F238E27FC236}">
                <a16:creationId xmlns:a16="http://schemas.microsoft.com/office/drawing/2014/main" id="{5DC15AB4-4C15-3848-0CDE-E1A9AE2D42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auto">
          <a:xfrm>
            <a:off x="2631440" y="1066800"/>
            <a:ext cx="2245360" cy="1530350"/>
          </a:xfr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Background checks, references, and identity verification.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Regular updates of worker profiles based on performance.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Seasonal promotions and discounts to attract new users.</a:t>
            </a:r>
          </a:p>
        </p:txBody>
      </p:sp>
      <p:sp>
        <p:nvSpPr>
          <p:cNvPr id="2" name="Text Placeholder 42">
            <a:extLst>
              <a:ext uri="{FF2B5EF4-FFF2-40B4-BE49-F238E27FC236}">
                <a16:creationId xmlns:a16="http://schemas.microsoft.com/office/drawing/2014/main" id="{2241B541-26EA-429D-7629-3FE4E6A629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auto">
          <a:xfrm>
            <a:off x="5026898" y="1062038"/>
            <a:ext cx="2059305" cy="3352800"/>
          </a:xfrm>
          <a:noFill/>
          <a:extLst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Quick and easy registration for both users and domestic workers.</a:t>
            </a: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Intuitive search and filter options for specific services and skills.</a:t>
            </a: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Verification process ensures skilled and reliable domestic workers.</a:t>
            </a: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Diverse services offered, including house cleaning, child care, elder care, and pet care.</a:t>
            </a: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User reviews and ratings for each domestic worker.</a:t>
            </a: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Transparent pricing and service details.</a:t>
            </a:r>
            <a:endParaRPr lang="en-GB" sz="1100" dirty="0">
              <a:solidFill>
                <a:srgbClr val="919191"/>
              </a:solidFill>
              <a:latin typeface="Arial" panose="020B0604020202020204" pitchFamily="34" charset="0"/>
            </a:endParaRPr>
          </a:p>
          <a:p>
            <a:pPr>
              <a:defRPr/>
            </a:pPr>
            <a:endParaRPr lang="en-US" sz="1100" dirty="0"/>
          </a:p>
        </p:txBody>
      </p:sp>
      <p:sp>
        <p:nvSpPr>
          <p:cNvPr id="2052" name="Text Placeholder 43">
            <a:extLst>
              <a:ext uri="{FF2B5EF4-FFF2-40B4-BE49-F238E27FC236}">
                <a16:creationId xmlns:a16="http://schemas.microsoft.com/office/drawing/2014/main" id="{2BF448C8-D630-592B-C110-5ADD02505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7422753" y="1055688"/>
            <a:ext cx="2020290" cy="1530350"/>
          </a:xfrm>
          <a:noFill/>
          <a:extLst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24/7 helpline for immediate assistance.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Live chat support on the website/app.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In-app feedback forms.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Regular surveys and incentives for users to provide feedback.</a:t>
            </a:r>
          </a:p>
          <a:p>
            <a:pPr eaLnBrk="1" hangingPunct="1">
              <a:buFont typeface="Arial" charset="0"/>
              <a:buNone/>
              <a:defRPr/>
            </a:pPr>
            <a:endParaRPr lang="en-GB" sz="1100" dirty="0">
              <a:solidFill>
                <a:schemeClr val="tx2">
                  <a:lumMod val="50000"/>
                  <a:lumOff val="50000"/>
                </a:schemeClr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053" name="Text Placeholder 44">
            <a:extLst>
              <a:ext uri="{FF2B5EF4-FFF2-40B4-BE49-F238E27FC236}">
                <a16:creationId xmlns:a16="http://schemas.microsoft.com/office/drawing/2014/main" id="{48E8802A-A3AB-3D7F-52D3-2DFA0B94EA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auto">
          <a:xfrm>
            <a:off x="9740578" y="1050926"/>
            <a:ext cx="2059304" cy="3440112"/>
          </a:xfrm>
          <a:noFill/>
          <a:extLst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100" b="1" dirty="0"/>
              <a:t>Individuals:</a:t>
            </a:r>
            <a:endParaRPr lang="en-US" sz="1100" dirty="0"/>
          </a:p>
          <a:p>
            <a:pPr lvl="1">
              <a:defRPr/>
            </a:pPr>
            <a:r>
              <a:rPr lang="en-US" sz="1100" dirty="0"/>
              <a:t>Homeowners</a:t>
            </a:r>
          </a:p>
          <a:p>
            <a:pPr lvl="1">
              <a:defRPr/>
            </a:pPr>
            <a:r>
              <a:rPr lang="en-US" sz="1100" dirty="0"/>
              <a:t>Busy professionals</a:t>
            </a:r>
          </a:p>
          <a:p>
            <a:pPr lvl="1">
              <a:defRPr/>
            </a:pPr>
            <a:r>
              <a:rPr lang="en-US" sz="1100" dirty="0"/>
              <a:t>Families with young children or elderly members</a:t>
            </a:r>
          </a:p>
          <a:p>
            <a:pPr>
              <a:defRPr/>
            </a:pPr>
            <a:r>
              <a:rPr lang="en-US" sz="1100" b="1" dirty="0"/>
              <a:t>Businesses:</a:t>
            </a:r>
            <a:endParaRPr lang="en-US" sz="1100" dirty="0"/>
          </a:p>
          <a:p>
            <a:pPr lvl="1">
              <a:defRPr/>
            </a:pPr>
            <a:r>
              <a:rPr lang="en-US" sz="1100" dirty="0"/>
              <a:t>Small and medium-sized enterprises</a:t>
            </a:r>
          </a:p>
          <a:p>
            <a:pPr lvl="1">
              <a:defRPr/>
            </a:pPr>
            <a:r>
              <a:rPr lang="en-US" sz="1100" dirty="0"/>
              <a:t>Corporate offices</a:t>
            </a:r>
          </a:p>
          <a:p>
            <a:pPr lvl="1">
              <a:defRPr/>
            </a:pPr>
            <a:r>
              <a:rPr lang="en-US" sz="1100" dirty="0"/>
              <a:t>Healthcare facilities requiring eldercare services</a:t>
            </a:r>
          </a:p>
          <a:p>
            <a:pPr eaLnBrk="1" hangingPunct="1">
              <a:buFont typeface="Arial" charset="0"/>
              <a:buNone/>
              <a:defRPr/>
            </a:pPr>
            <a:endParaRPr lang="en-GB" sz="1100" dirty="0">
              <a:solidFill>
                <a:schemeClr val="tx2">
                  <a:lumMod val="50000"/>
                  <a:lumOff val="50000"/>
                </a:schemeClr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054" name="Text Placeholder 45">
            <a:extLst>
              <a:ext uri="{FF2B5EF4-FFF2-40B4-BE49-F238E27FC236}">
                <a16:creationId xmlns:a16="http://schemas.microsoft.com/office/drawing/2014/main" id="{1296921C-6AEE-F6AA-A2C9-538B463651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auto">
          <a:xfrm>
            <a:off x="2786062" y="2960688"/>
            <a:ext cx="1754188" cy="1530350"/>
          </a:xfrm>
          <a:noFill/>
          <a:extLst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Skilled development team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Regular updates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Recruitment team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Training programs.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Well-trained support staff</a:t>
            </a:r>
            <a:endParaRPr lang="en-GB" sz="1100" dirty="0">
              <a:solidFill>
                <a:schemeClr val="tx2">
                  <a:lumMod val="50000"/>
                  <a:lumOff val="50000"/>
                </a:schemeClr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055" name="Text Placeholder 46">
            <a:extLst>
              <a:ext uri="{FF2B5EF4-FFF2-40B4-BE49-F238E27FC236}">
                <a16:creationId xmlns:a16="http://schemas.microsoft.com/office/drawing/2014/main" id="{6F55D644-50FE-0AF1-B7D3-094BD73625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auto">
          <a:xfrm>
            <a:off x="7383738" y="2960688"/>
            <a:ext cx="2059305" cy="1377950"/>
          </a:xfrm>
          <a:noFill/>
          <a:extLst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100" b="1" dirty="0"/>
              <a:t>Online Platform: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Websites.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Mobile application.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Social media advertising.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Collaborations with lifestyle bloggers or influencers.</a:t>
            </a:r>
            <a:endParaRPr lang="en-GB" sz="1100" dirty="0">
              <a:solidFill>
                <a:schemeClr val="tx2">
                  <a:lumMod val="50000"/>
                  <a:lumOff val="50000"/>
                </a:schemeClr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057" name="Text Placeholder 47">
            <a:extLst>
              <a:ext uri="{FF2B5EF4-FFF2-40B4-BE49-F238E27FC236}">
                <a16:creationId xmlns:a16="http://schemas.microsoft.com/office/drawing/2014/main" id="{204B26C9-B5B0-4982-9AF8-44F50E7952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auto">
          <a:xfrm>
            <a:off x="439103" y="4854576"/>
            <a:ext cx="4560887" cy="1447800"/>
          </a:xfr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Initial development costs and ongoing maintenance expenses.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Security measures to protect user data.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Digital marketing campaigns.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Offline advertising in local community spaces.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Fees associated with background checks and verification services.</a:t>
            </a:r>
            <a:endParaRPr lang="en-GB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8" name="Text Placeholder 48">
            <a:extLst>
              <a:ext uri="{FF2B5EF4-FFF2-40B4-BE49-F238E27FC236}">
                <a16:creationId xmlns:a16="http://schemas.microsoft.com/office/drawing/2014/main" id="{9EA8BC16-5D9E-F070-A365-36D5C8148D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auto">
          <a:xfrm>
            <a:off x="6199188" y="4876800"/>
            <a:ext cx="4533900" cy="1447800"/>
          </a:xfr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Tiered subscription plans offering different levels of access and features.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Premium subscriptions for businesses with multiple hiring needs.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Small percentage commission for each successful transaction.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Featured listings for domestic workers could be a premium service.</a:t>
            </a:r>
            <a:endParaRPr lang="en-GB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9" name="Text Placeholder 49">
            <a:extLst>
              <a:ext uri="{FF2B5EF4-FFF2-40B4-BE49-F238E27FC236}">
                <a16:creationId xmlns:a16="http://schemas.microsoft.com/office/drawing/2014/main" id="{E61D58CB-9948-99A3-2A3F-647474B295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auto"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MaidMatch</a:t>
            </a:r>
            <a:endParaRPr lang="en-GB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0" name="Text Placeholder 50">
            <a:extLst>
              <a:ext uri="{FF2B5EF4-FFF2-40B4-BE49-F238E27FC236}">
                <a16:creationId xmlns:a16="http://schemas.microsoft.com/office/drawing/2014/main" id="{3B319F53-0897-7083-4745-D998FB0CCC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auto">
          <a:xfrm>
            <a:off x="6827838" y="381001"/>
            <a:ext cx="1403350" cy="295275"/>
          </a:xfr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Team </a:t>
            </a:r>
            <a:r>
              <a:rPr lang="en-GB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maidmatch</a:t>
            </a:r>
            <a:endParaRPr lang="en-GB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1" name="Text Placeholder 68">
            <a:extLst>
              <a:ext uri="{FF2B5EF4-FFF2-40B4-BE49-F238E27FC236}">
                <a16:creationId xmlns:a16="http://schemas.microsoft.com/office/drawing/2014/main" id="{F526C69F-7DFF-B9B8-F61E-6812A3768AB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auto"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25/11/23</a:t>
            </a:r>
          </a:p>
        </p:txBody>
      </p:sp>
      <p:sp>
        <p:nvSpPr>
          <p:cNvPr id="2062" name="Text Placeholder 69">
            <a:extLst>
              <a:ext uri="{FF2B5EF4-FFF2-40B4-BE49-F238E27FC236}">
                <a16:creationId xmlns:a16="http://schemas.microsoft.com/office/drawing/2014/main" id="{81C0A247-3B6A-17C8-6218-02A3EA07F9B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auto"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1.0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158559-BF2F-5ACB-589C-06700FED87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1ECF21-5B2D-8704-919D-3E14C3600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472001"/>
            <a:ext cx="11328000" cy="432000"/>
          </a:xfrm>
        </p:spPr>
        <p:txBody>
          <a:bodyPr/>
          <a:lstStyle/>
          <a:p>
            <a:r>
              <a:rPr lang="en-IN" dirty="0"/>
              <a:t>Value Proposition Canvas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A14363-552B-B3D6-4340-CDA3102800EF}"/>
              </a:ext>
            </a:extLst>
          </p:cNvPr>
          <p:cNvSpPr/>
          <p:nvPr/>
        </p:nvSpPr>
        <p:spPr>
          <a:xfrm>
            <a:off x="816282" y="1281618"/>
            <a:ext cx="4824000" cy="4680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Graphic 6" descr="Present">
            <a:extLst>
              <a:ext uri="{FF2B5EF4-FFF2-40B4-BE49-F238E27FC236}">
                <a16:creationId xmlns:a16="http://schemas.microsoft.com/office/drawing/2014/main" id="{B7299577-C033-2464-13D2-D09B48DF6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9344" y="3043025"/>
            <a:ext cx="914400" cy="914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F4AA8D-6B1C-0FA2-B7F3-B57C19D6C317}"/>
              </a:ext>
            </a:extLst>
          </p:cNvPr>
          <p:cNvCxnSpPr>
            <a:cxnSpLocks/>
          </p:cNvCxnSpPr>
          <p:nvPr/>
        </p:nvCxnSpPr>
        <p:spPr>
          <a:xfrm>
            <a:off x="825908" y="1281618"/>
            <a:ext cx="2478627" cy="19561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4DB3F1-EB93-E6A7-9DB5-5C5D3BFE7625}"/>
              </a:ext>
            </a:extLst>
          </p:cNvPr>
          <p:cNvCxnSpPr>
            <a:cxnSpLocks/>
          </p:cNvCxnSpPr>
          <p:nvPr/>
        </p:nvCxnSpPr>
        <p:spPr>
          <a:xfrm flipH="1">
            <a:off x="828318" y="3818312"/>
            <a:ext cx="2636404" cy="21240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BBDDCEA-A947-3B33-2B38-3E89E7CD57A9}"/>
              </a:ext>
            </a:extLst>
          </p:cNvPr>
          <p:cNvSpPr/>
          <p:nvPr/>
        </p:nvSpPr>
        <p:spPr>
          <a:xfrm>
            <a:off x="6627560" y="1058298"/>
            <a:ext cx="5220000" cy="5220000"/>
          </a:xfrm>
          <a:prstGeom prst="ellips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Graphic 22" descr="User">
            <a:extLst>
              <a:ext uri="{FF2B5EF4-FFF2-40B4-BE49-F238E27FC236}">
                <a16:creationId xmlns:a16="http://schemas.microsoft.com/office/drawing/2014/main" id="{558FE6D4-9498-195F-902D-37A891AE9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92558" y="3010852"/>
            <a:ext cx="914400" cy="91440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1EF7B4E-8F29-F17E-8817-D9B2A7018346}"/>
              </a:ext>
            </a:extLst>
          </p:cNvPr>
          <p:cNvCxnSpPr>
            <a:cxnSpLocks/>
          </p:cNvCxnSpPr>
          <p:nvPr/>
        </p:nvCxnSpPr>
        <p:spPr>
          <a:xfrm flipH="1">
            <a:off x="9100827" y="1484108"/>
            <a:ext cx="1608512" cy="2029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361F1A-197D-4902-5257-B531C40CD8D5}"/>
              </a:ext>
            </a:extLst>
          </p:cNvPr>
          <p:cNvCxnSpPr>
            <a:cxnSpLocks/>
          </p:cNvCxnSpPr>
          <p:nvPr/>
        </p:nvCxnSpPr>
        <p:spPr>
          <a:xfrm>
            <a:off x="9182656" y="3604536"/>
            <a:ext cx="1574144" cy="21868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65EA833-CE85-D402-F41C-B5D2D377068E}"/>
              </a:ext>
            </a:extLst>
          </p:cNvPr>
          <p:cNvSpPr txBox="1"/>
          <p:nvPr/>
        </p:nvSpPr>
        <p:spPr>
          <a:xfrm>
            <a:off x="2934292" y="1385494"/>
            <a:ext cx="27805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effectLst/>
                <a:latin typeface="Söhne"/>
              </a:rPr>
              <a:t>Gain Creators</a:t>
            </a:r>
          </a:p>
          <a:p>
            <a:pPr algn="l"/>
            <a:endParaRPr lang="en-US" b="0" i="0" dirty="0"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Diverse Opportunities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Transparent Communication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Professional Development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FD4A60-13EC-6055-76D7-9C5624BA1A16}"/>
              </a:ext>
            </a:extLst>
          </p:cNvPr>
          <p:cNvSpPr txBox="1"/>
          <p:nvPr/>
        </p:nvSpPr>
        <p:spPr>
          <a:xfrm>
            <a:off x="3100535" y="4387640"/>
            <a:ext cx="264151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Söhne"/>
              </a:rPr>
              <a:t>Pain Relievers</a:t>
            </a:r>
            <a:endParaRPr lang="en-US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i="0" dirty="0">
                <a:effectLst/>
                <a:latin typeface="Söhne"/>
              </a:rPr>
              <a:t>Trust Building Measures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i="0" dirty="0">
                <a:effectLst/>
                <a:latin typeface="Söhne"/>
              </a:rPr>
              <a:t>Advanced Filtering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i="0" dirty="0">
                <a:effectLst/>
                <a:latin typeface="Söhne"/>
              </a:rPr>
              <a:t>Transparent Reviews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i="0" dirty="0">
                <a:effectLst/>
                <a:latin typeface="Söhne"/>
              </a:rPr>
              <a:t>Secure Payment System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897AAE-294A-89EC-982C-41D5D53F21A6}"/>
              </a:ext>
            </a:extLst>
          </p:cNvPr>
          <p:cNvSpPr txBox="1"/>
          <p:nvPr/>
        </p:nvSpPr>
        <p:spPr>
          <a:xfrm>
            <a:off x="874956" y="2654765"/>
            <a:ext cx="188536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i="0" dirty="0">
                <a:effectLst/>
                <a:latin typeface="Söhne"/>
              </a:rPr>
              <a:t>User Profiles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i="0" dirty="0">
                <a:effectLst/>
                <a:latin typeface="Söhne"/>
              </a:rPr>
              <a:t>Search and Filter Mechanism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i="0" dirty="0">
                <a:effectLst/>
                <a:latin typeface="Söhne"/>
              </a:rPr>
              <a:t>Reviews and Ratings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i="0" dirty="0">
                <a:effectLst/>
                <a:latin typeface="Söhne"/>
              </a:rPr>
              <a:t>Messaging and Communication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i="0" dirty="0">
                <a:effectLst/>
                <a:latin typeface="Söhne"/>
              </a:rPr>
              <a:t>Background Checks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i="0" dirty="0">
                <a:effectLst/>
                <a:latin typeface="Söhne"/>
              </a:rPr>
              <a:t>Payment Integration: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2A52453-879C-9FBC-9E3F-5AC71AFA45C7}"/>
              </a:ext>
            </a:extLst>
          </p:cNvPr>
          <p:cNvCxnSpPr>
            <a:cxnSpLocks/>
          </p:cNvCxnSpPr>
          <p:nvPr/>
        </p:nvCxnSpPr>
        <p:spPr>
          <a:xfrm flipH="1">
            <a:off x="6013812" y="3498977"/>
            <a:ext cx="3087015" cy="13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630EC2-8FAE-DCB8-176F-72E71A6E42C7}"/>
              </a:ext>
            </a:extLst>
          </p:cNvPr>
          <p:cNvCxnSpPr/>
          <p:nvPr/>
        </p:nvCxnSpPr>
        <p:spPr>
          <a:xfrm flipV="1">
            <a:off x="3577815" y="3511913"/>
            <a:ext cx="2387066" cy="12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541AD55-C8BC-6EE1-227B-DD70F248B1B4}"/>
              </a:ext>
            </a:extLst>
          </p:cNvPr>
          <p:cNvSpPr txBox="1"/>
          <p:nvPr/>
        </p:nvSpPr>
        <p:spPr>
          <a:xfrm>
            <a:off x="7025523" y="2349086"/>
            <a:ext cx="2487292" cy="1015663"/>
          </a:xfrm>
          <a:custGeom>
            <a:avLst/>
            <a:gdLst>
              <a:gd name="connsiteX0" fmla="*/ 0 w 2389917"/>
              <a:gd name="connsiteY0" fmla="*/ 0 h 2308324"/>
              <a:gd name="connsiteX1" fmla="*/ 2389917 w 2389917"/>
              <a:gd name="connsiteY1" fmla="*/ 0 h 2308324"/>
              <a:gd name="connsiteX2" fmla="*/ 2389917 w 2389917"/>
              <a:gd name="connsiteY2" fmla="*/ 2308324 h 2308324"/>
              <a:gd name="connsiteX3" fmla="*/ 0 w 2389917"/>
              <a:gd name="connsiteY3" fmla="*/ 2308324 h 2308324"/>
              <a:gd name="connsiteX4" fmla="*/ 0 w 2389917"/>
              <a:gd name="connsiteY4" fmla="*/ 0 h 2308324"/>
              <a:gd name="connsiteX0" fmla="*/ 721894 w 2389917"/>
              <a:gd name="connsiteY0" fmla="*/ 664144 h 2308324"/>
              <a:gd name="connsiteX1" fmla="*/ 2389917 w 2389917"/>
              <a:gd name="connsiteY1" fmla="*/ 0 h 2308324"/>
              <a:gd name="connsiteX2" fmla="*/ 2389917 w 2389917"/>
              <a:gd name="connsiteY2" fmla="*/ 2308324 h 2308324"/>
              <a:gd name="connsiteX3" fmla="*/ 0 w 2389917"/>
              <a:gd name="connsiteY3" fmla="*/ 2308324 h 2308324"/>
              <a:gd name="connsiteX4" fmla="*/ 721894 w 2389917"/>
              <a:gd name="connsiteY4" fmla="*/ 664144 h 230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9917" h="2308324">
                <a:moveTo>
                  <a:pt x="721894" y="664144"/>
                </a:moveTo>
                <a:lnTo>
                  <a:pt x="2389917" y="0"/>
                </a:lnTo>
                <a:lnTo>
                  <a:pt x="2389917" y="2308324"/>
                </a:lnTo>
                <a:lnTo>
                  <a:pt x="0" y="2308324"/>
                </a:lnTo>
                <a:lnTo>
                  <a:pt x="721894" y="664144"/>
                </a:lnTo>
                <a:close/>
              </a:path>
            </a:pathLst>
          </a:cu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effectLst/>
                <a:latin typeface="Söhne"/>
              </a:rPr>
              <a:t>Maids:</a:t>
            </a:r>
            <a:endParaRPr lang="en-US" sz="1200" b="0" i="0" dirty="0">
              <a:effectLst/>
              <a:latin typeface="Söhne"/>
            </a:endParaRPr>
          </a:p>
          <a:p>
            <a:pPr marL="182563" lvl="1" indent="-952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öhne"/>
              </a:rPr>
              <a:t>Increased visibility and access to job opportunities.</a:t>
            </a:r>
          </a:p>
          <a:p>
            <a:pPr marL="182563" lvl="1" indent="-952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öhne"/>
              </a:rPr>
              <a:t>Assurance of fair and transparent working conditions.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DC3939-37EE-6465-57B1-0D0EADEBED04}"/>
              </a:ext>
            </a:extLst>
          </p:cNvPr>
          <p:cNvSpPr txBox="1"/>
          <p:nvPr/>
        </p:nvSpPr>
        <p:spPr>
          <a:xfrm>
            <a:off x="6975960" y="4023037"/>
            <a:ext cx="28328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algn="l"/>
            <a:r>
              <a:rPr lang="en-US" sz="1400" b="1" i="0" dirty="0">
                <a:effectLst/>
                <a:latin typeface="Söhne"/>
              </a:rPr>
              <a:t>Clients:</a:t>
            </a:r>
            <a:endParaRPr lang="en-US" sz="1400" b="0" i="0" dirty="0">
              <a:effectLst/>
              <a:latin typeface="Söhne"/>
            </a:endParaRPr>
          </a:p>
          <a:p>
            <a:pPr marL="87313" lvl="1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öhne"/>
              </a:rPr>
              <a:t>Lack of trust in the hiring process.</a:t>
            </a:r>
          </a:p>
          <a:p>
            <a:pPr marL="87313" lvl="1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öhne"/>
              </a:rPr>
              <a:t>Concerns about the reliability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946A94F-BE42-3B8A-B2D2-8CDCD0694105}"/>
              </a:ext>
            </a:extLst>
          </p:cNvPr>
          <p:cNvSpPr txBox="1"/>
          <p:nvPr/>
        </p:nvSpPr>
        <p:spPr>
          <a:xfrm>
            <a:off x="9797508" y="2614632"/>
            <a:ext cx="202108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algn="l"/>
            <a:r>
              <a:rPr lang="en-US" sz="1400" b="1" i="0" dirty="0">
                <a:effectLst/>
                <a:latin typeface="Söhne"/>
              </a:rPr>
              <a:t>Clients:</a:t>
            </a:r>
            <a:endParaRPr lang="en-US" sz="1400" b="0" i="0" dirty="0">
              <a:effectLst/>
              <a:latin typeface="Söhne"/>
            </a:endParaRPr>
          </a:p>
          <a:p>
            <a:pPr marL="87313" lvl="1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öhne"/>
              </a:rPr>
              <a:t>Find a maid quickly.</a:t>
            </a:r>
          </a:p>
          <a:p>
            <a:pPr marL="87313" lvl="1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öhne"/>
              </a:rPr>
              <a:t>Ensure a seamless hiring process.</a:t>
            </a:r>
          </a:p>
          <a:p>
            <a:pPr marL="87313" algn="l"/>
            <a:r>
              <a:rPr lang="en-US" sz="1400" b="1" i="0" dirty="0">
                <a:effectLst/>
                <a:latin typeface="Söhne"/>
              </a:rPr>
              <a:t>Maids:</a:t>
            </a:r>
            <a:endParaRPr lang="en-US" sz="1400" b="0" i="0" dirty="0">
              <a:effectLst/>
              <a:latin typeface="Söhne"/>
            </a:endParaRPr>
          </a:p>
          <a:p>
            <a:pPr marL="87313" lvl="1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öhne"/>
              </a:rPr>
              <a:t>Find suitable job opportunities</a:t>
            </a:r>
          </a:p>
          <a:p>
            <a:pPr marL="87313" lvl="1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öhne"/>
              </a:rPr>
              <a:t>Connect with clients</a:t>
            </a:r>
          </a:p>
          <a:p>
            <a:pPr marL="87313" lvl="1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öhne"/>
              </a:rPr>
              <a:t>Secure flexible and fair employment terms.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27C9D82-E866-6424-7A91-920348D0DF71}"/>
              </a:ext>
            </a:extLst>
          </p:cNvPr>
          <p:cNvSpPr txBox="1"/>
          <p:nvPr/>
        </p:nvSpPr>
        <p:spPr>
          <a:xfrm>
            <a:off x="8785051" y="1161479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effectLst/>
                <a:latin typeface="Söhne"/>
              </a:rPr>
              <a:t>Gains</a:t>
            </a:r>
            <a:endParaRPr lang="en-US" sz="1800" b="0" i="0" dirty="0">
              <a:effectLst/>
              <a:latin typeface="Söhne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9223A7-D4D8-C6E3-C6CF-B77B07E30F83}"/>
              </a:ext>
            </a:extLst>
          </p:cNvPr>
          <p:cNvSpPr txBox="1"/>
          <p:nvPr/>
        </p:nvSpPr>
        <p:spPr>
          <a:xfrm>
            <a:off x="7730203" y="1485374"/>
            <a:ext cx="28184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effectLst/>
                <a:latin typeface="Söhne"/>
              </a:rPr>
              <a:t>Clients:</a:t>
            </a:r>
            <a:endParaRPr lang="en-US" sz="1200" b="0" i="0" dirty="0">
              <a:effectLst/>
              <a:latin typeface="Söhne"/>
            </a:endParaRPr>
          </a:p>
          <a:p>
            <a:pPr marL="182563" lvl="1" indent="-952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öhne"/>
              </a:rPr>
              <a:t>Access to a pool of skilled maids.</a:t>
            </a:r>
          </a:p>
          <a:p>
            <a:pPr marL="182563" lvl="1" indent="-952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öhne"/>
              </a:rPr>
              <a:t>Confidence in the reliability of hired help.</a:t>
            </a:r>
          </a:p>
          <a:p>
            <a:pPr marL="182563" lvl="1" indent="-952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Söhne"/>
              </a:rPr>
              <a:t>Time and effort savings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FC30142-30CA-5330-B2BD-3A5902F3D81E}"/>
              </a:ext>
            </a:extLst>
          </p:cNvPr>
          <p:cNvSpPr txBox="1"/>
          <p:nvPr/>
        </p:nvSpPr>
        <p:spPr>
          <a:xfrm>
            <a:off x="6808246" y="3604536"/>
            <a:ext cx="1442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algn="l"/>
            <a:r>
              <a:rPr lang="en-US" sz="1800" b="1" i="0" dirty="0">
                <a:effectLst/>
                <a:latin typeface="Söhne"/>
              </a:rPr>
              <a:t>Pains</a:t>
            </a:r>
            <a:endParaRPr lang="en-US" sz="1800" b="0" i="0" dirty="0">
              <a:effectLst/>
              <a:latin typeface="Söhne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09ED1F6-7C30-CA30-4F1D-8261E7FE75C8}"/>
              </a:ext>
            </a:extLst>
          </p:cNvPr>
          <p:cNvSpPr txBox="1"/>
          <p:nvPr/>
        </p:nvSpPr>
        <p:spPr>
          <a:xfrm>
            <a:off x="7410913" y="4812859"/>
            <a:ext cx="30700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algn="l"/>
            <a:r>
              <a:rPr lang="en-US" sz="1400" b="1" i="0" dirty="0">
                <a:effectLst/>
                <a:latin typeface="Söhne"/>
              </a:rPr>
              <a:t>Maids:</a:t>
            </a:r>
            <a:endParaRPr lang="en-US" sz="1400" b="0" i="0" dirty="0">
              <a:effectLst/>
              <a:latin typeface="Söhne"/>
            </a:endParaRPr>
          </a:p>
          <a:p>
            <a:pPr marL="87313" lvl="1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öhne"/>
              </a:rPr>
              <a:t>Limited access to job opportunities.</a:t>
            </a:r>
          </a:p>
          <a:p>
            <a:pPr marL="87313" lvl="1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Söhne"/>
              </a:rPr>
              <a:t>Inconsistent or unclear payment terms.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381180A-0B4F-E08F-6666-6220C2BF0B18}"/>
              </a:ext>
            </a:extLst>
          </p:cNvPr>
          <p:cNvSpPr txBox="1"/>
          <p:nvPr/>
        </p:nvSpPr>
        <p:spPr>
          <a:xfrm>
            <a:off x="9878441" y="2317557"/>
            <a:ext cx="1742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algn="l"/>
            <a:r>
              <a:rPr lang="en-US" sz="1800" b="1" i="0" dirty="0">
                <a:effectLst/>
                <a:latin typeface="Söhne"/>
              </a:rPr>
              <a:t>Customer Jobs</a:t>
            </a:r>
            <a:endParaRPr lang="en-US" sz="1800" b="0" i="0" dirty="0">
              <a:effectLst/>
              <a:latin typeface="Söhne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8DDEED7-536B-46D5-4B7E-FB7388B81491}"/>
              </a:ext>
            </a:extLst>
          </p:cNvPr>
          <p:cNvSpPr txBox="1"/>
          <p:nvPr/>
        </p:nvSpPr>
        <p:spPr>
          <a:xfrm>
            <a:off x="817903" y="1789021"/>
            <a:ext cx="17090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effectLst/>
                <a:latin typeface="Söhne"/>
              </a:rPr>
              <a:t>Product </a:t>
            </a:r>
          </a:p>
          <a:p>
            <a:pPr algn="l"/>
            <a:r>
              <a:rPr lang="en-US" sz="1600" b="1" i="0" dirty="0">
                <a:effectLst/>
                <a:latin typeface="Söhne"/>
              </a:rPr>
              <a:t>and Service Features</a:t>
            </a:r>
            <a:endParaRPr lang="en-US" sz="1600" b="0" i="0" dirty="0">
              <a:effectLst/>
              <a:latin typeface="Söhne"/>
            </a:endParaRP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B5C07350-6FE2-6308-994F-52B8B185807F}"/>
              </a:ext>
            </a:extLst>
          </p:cNvPr>
          <p:cNvSpPr txBox="1">
            <a:spLocks/>
          </p:cNvSpPr>
          <p:nvPr/>
        </p:nvSpPr>
        <p:spPr>
          <a:xfrm>
            <a:off x="9753600" y="639576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866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8AEED-AF41-665B-2DFD-BD0B84B2DE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FE76B7-16AC-6E09-7308-2A25F6AD76D6}"/>
              </a:ext>
            </a:extLst>
          </p:cNvPr>
          <p:cNvSpPr txBox="1">
            <a:spLocks/>
          </p:cNvSpPr>
          <p:nvPr/>
        </p:nvSpPr>
        <p:spPr>
          <a:xfrm>
            <a:off x="9753600" y="639576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0B2BA57-A1E9-14CC-9D77-772DFABE4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/>
          <a:lstStyle/>
          <a:p>
            <a:r>
              <a:rPr lang="en-IN" dirty="0"/>
              <a:t>Market Structure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4BEA45-C540-8DA1-EFB9-DED5D3962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432000" y="818281"/>
            <a:ext cx="283952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FB740D-9719-8784-A86D-99AC33A3C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018" y="1250281"/>
            <a:ext cx="8829964" cy="496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02631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675E8371-EC70-4345-8B64-A71003B56298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Neos Chronos">
      <a:dk1>
        <a:srgbClr val="444444"/>
      </a:dk1>
      <a:lt1>
        <a:sysClr val="window" lastClr="FFFFFF"/>
      </a:lt1>
      <a:dk2>
        <a:srgbClr val="222222"/>
      </a:dk2>
      <a:lt2>
        <a:srgbClr val="F3F3F3"/>
      </a:lt2>
      <a:accent1>
        <a:srgbClr val="669933"/>
      </a:accent1>
      <a:accent2>
        <a:srgbClr val="38BEEA"/>
      </a:accent2>
      <a:accent3>
        <a:srgbClr val="EA38C0"/>
      </a:accent3>
      <a:accent4>
        <a:srgbClr val="EABB38"/>
      </a:accent4>
      <a:accent5>
        <a:srgbClr val="788C92"/>
      </a:accent5>
      <a:accent6>
        <a:srgbClr val="EA6238"/>
      </a:accent6>
      <a:hlink>
        <a:srgbClr val="787828"/>
      </a:hlink>
      <a:folHlink>
        <a:srgbClr val="9AA2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90D0D0-7C1D-47FF-A2F0-9937AA567A3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C245E38-7A2C-4D38-96FA-24EAC5F220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</TotalTime>
  <Words>2360</Words>
  <Application>Microsoft Office PowerPoint</Application>
  <PresentationFormat>Widescreen</PresentationFormat>
  <Paragraphs>406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Agency FB</vt:lpstr>
      <vt:lpstr>Aptos Narrow</vt:lpstr>
      <vt:lpstr>Arial</vt:lpstr>
      <vt:lpstr>Broadway</vt:lpstr>
      <vt:lpstr>Calibri</vt:lpstr>
      <vt:lpstr>Candara</vt:lpstr>
      <vt:lpstr>Corbel</vt:lpstr>
      <vt:lpstr>Söhne</vt:lpstr>
      <vt:lpstr>Times New Roman</vt:lpstr>
      <vt:lpstr>Wingdings</vt:lpstr>
      <vt:lpstr>Custom</vt:lpstr>
      <vt:lpstr>Office Theme</vt:lpstr>
      <vt:lpstr>Maid Match</vt:lpstr>
      <vt:lpstr>Problem statement </vt:lpstr>
      <vt:lpstr>MaidMatch</vt:lpstr>
      <vt:lpstr>Target solution </vt:lpstr>
      <vt:lpstr>solution  potential areas</vt:lpstr>
      <vt:lpstr>Limitations  </vt:lpstr>
      <vt:lpstr>PowerPoint Presentation</vt:lpstr>
      <vt:lpstr>Value Proposition Canvas</vt:lpstr>
      <vt:lpstr>Market Structure</vt:lpstr>
      <vt:lpstr>Market Structure</vt:lpstr>
      <vt:lpstr>SWOT analysis</vt:lpstr>
      <vt:lpstr>Financial Projections</vt:lpstr>
      <vt:lpstr>Cost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Technical  Risk Analysis  </vt:lpstr>
      <vt:lpstr> Market  Risk  Analysis  </vt:lpstr>
      <vt:lpstr>Future  Potential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Maid Match</dc:title>
  <dc:creator>Tejahsree Shinde</dc:creator>
  <cp:lastModifiedBy>ASUS</cp:lastModifiedBy>
  <cp:revision>17</cp:revision>
  <dcterms:created xsi:type="dcterms:W3CDTF">2023-11-27T20:40:23Z</dcterms:created>
  <dcterms:modified xsi:type="dcterms:W3CDTF">2023-11-30T09:36:25Z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